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notesMasterIdLst>
    <p:notesMasterId r:id="rId64"/>
  </p:notesMasterIdLst>
  <p:sldIdLst>
    <p:sldId id="256" r:id="rId5"/>
    <p:sldId id="330" r:id="rId6"/>
    <p:sldId id="257" r:id="rId7"/>
    <p:sldId id="258" r:id="rId8"/>
    <p:sldId id="289" r:id="rId9"/>
    <p:sldId id="259" r:id="rId10"/>
    <p:sldId id="261" r:id="rId11"/>
    <p:sldId id="263" r:id="rId12"/>
    <p:sldId id="260" r:id="rId13"/>
    <p:sldId id="276" r:id="rId14"/>
    <p:sldId id="265" r:id="rId15"/>
    <p:sldId id="277" r:id="rId16"/>
    <p:sldId id="279" r:id="rId17"/>
    <p:sldId id="280" r:id="rId18"/>
    <p:sldId id="281" r:id="rId19"/>
    <p:sldId id="282" r:id="rId20"/>
    <p:sldId id="283" r:id="rId21"/>
    <p:sldId id="285" r:id="rId22"/>
    <p:sldId id="286" r:id="rId23"/>
    <p:sldId id="287" r:id="rId24"/>
    <p:sldId id="288" r:id="rId25"/>
    <p:sldId id="290" r:id="rId26"/>
    <p:sldId id="291" r:id="rId27"/>
    <p:sldId id="292" r:id="rId28"/>
    <p:sldId id="293" r:id="rId29"/>
    <p:sldId id="294" r:id="rId30"/>
    <p:sldId id="296" r:id="rId31"/>
    <p:sldId id="297" r:id="rId32"/>
    <p:sldId id="298" r:id="rId33"/>
    <p:sldId id="300" r:id="rId34"/>
    <p:sldId id="301" r:id="rId35"/>
    <p:sldId id="302" r:id="rId36"/>
    <p:sldId id="303" r:id="rId37"/>
    <p:sldId id="304"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9" r:id="rId51"/>
    <p:sldId id="318" r:id="rId52"/>
    <p:sldId id="320" r:id="rId53"/>
    <p:sldId id="321" r:id="rId54"/>
    <p:sldId id="323" r:id="rId55"/>
    <p:sldId id="322" r:id="rId56"/>
    <p:sldId id="324" r:id="rId57"/>
    <p:sldId id="325" r:id="rId58"/>
    <p:sldId id="326" r:id="rId59"/>
    <p:sldId id="327" r:id="rId60"/>
    <p:sldId id="305" r:id="rId61"/>
    <p:sldId id="332" r:id="rId62"/>
    <p:sldId id="274" r:id="rId6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8D3972-A326-4F4D-8FEB-F484D3B0097E}" v="875" vWet="880" dt="2023-01-23T23:00:09.869"/>
    <p1510:client id="{611B7E17-E5D0-4BDD-8342-B5D956148E33}" v="1933" dt="2023-01-23T23:00:28.683"/>
    <p1510:client id="{7738A89F-2C26-4AD0-858E-AB1B20EA47A4}" v="3" dt="2023-01-23T19:52:59.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5642" autoAdjust="0"/>
  </p:normalViewPr>
  <p:slideViewPr>
    <p:cSldViewPr snapToGrid="0">
      <p:cViewPr>
        <p:scale>
          <a:sx n="100" d="100"/>
          <a:sy n="100" d="100"/>
        </p:scale>
        <p:origin x="107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2330A-D5D1-4CD9-9F4F-C74813223E0B}" type="datetimeFigureOut">
              <a:rPr lang="fr-FR" smtClean="0"/>
              <a:t>23/01/2023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D2DED-C226-48BE-A866-3045FCD1D090}" type="slidenum">
              <a:rPr lang="fr-FR" smtClean="0"/>
              <a:t>‹N°›</a:t>
            </a:fld>
            <a:endParaRPr lang="fr-FR"/>
          </a:p>
        </p:txBody>
      </p:sp>
    </p:spTree>
    <p:extLst>
      <p:ext uri="{BB962C8B-B14F-4D97-AF65-F5344CB8AC3E}">
        <p14:creationId xmlns:p14="http://schemas.microsoft.com/office/powerpoint/2010/main" val="644475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2</a:t>
            </a:fld>
            <a:endParaRPr lang="fr-FR"/>
          </a:p>
        </p:txBody>
      </p:sp>
    </p:spTree>
    <p:extLst>
      <p:ext uri="{BB962C8B-B14F-4D97-AF65-F5344CB8AC3E}">
        <p14:creationId xmlns:p14="http://schemas.microsoft.com/office/powerpoint/2010/main" val="4124289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24</a:t>
            </a:fld>
            <a:endParaRPr lang="fr-FR"/>
          </a:p>
        </p:txBody>
      </p:sp>
    </p:spTree>
    <p:extLst>
      <p:ext uri="{BB962C8B-B14F-4D97-AF65-F5344CB8AC3E}">
        <p14:creationId xmlns:p14="http://schemas.microsoft.com/office/powerpoint/2010/main" val="1538768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25</a:t>
            </a:fld>
            <a:endParaRPr lang="fr-FR"/>
          </a:p>
        </p:txBody>
      </p:sp>
    </p:spTree>
    <p:extLst>
      <p:ext uri="{BB962C8B-B14F-4D97-AF65-F5344CB8AC3E}">
        <p14:creationId xmlns:p14="http://schemas.microsoft.com/office/powerpoint/2010/main" val="541093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26</a:t>
            </a:fld>
            <a:endParaRPr lang="fr-FR"/>
          </a:p>
        </p:txBody>
      </p:sp>
    </p:spTree>
    <p:extLst>
      <p:ext uri="{BB962C8B-B14F-4D97-AF65-F5344CB8AC3E}">
        <p14:creationId xmlns:p14="http://schemas.microsoft.com/office/powerpoint/2010/main" val="3586532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27</a:t>
            </a:fld>
            <a:endParaRPr lang="fr-FR"/>
          </a:p>
        </p:txBody>
      </p:sp>
    </p:spTree>
    <p:extLst>
      <p:ext uri="{BB962C8B-B14F-4D97-AF65-F5344CB8AC3E}">
        <p14:creationId xmlns:p14="http://schemas.microsoft.com/office/powerpoint/2010/main" val="1397498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29</a:t>
            </a:fld>
            <a:endParaRPr lang="fr-FR"/>
          </a:p>
        </p:txBody>
      </p:sp>
    </p:spTree>
    <p:extLst>
      <p:ext uri="{BB962C8B-B14F-4D97-AF65-F5344CB8AC3E}">
        <p14:creationId xmlns:p14="http://schemas.microsoft.com/office/powerpoint/2010/main" val="3443581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30</a:t>
            </a:fld>
            <a:endParaRPr lang="fr-FR"/>
          </a:p>
        </p:txBody>
      </p:sp>
    </p:spTree>
    <p:extLst>
      <p:ext uri="{BB962C8B-B14F-4D97-AF65-F5344CB8AC3E}">
        <p14:creationId xmlns:p14="http://schemas.microsoft.com/office/powerpoint/2010/main" val="2747995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31</a:t>
            </a:fld>
            <a:endParaRPr lang="fr-FR"/>
          </a:p>
        </p:txBody>
      </p:sp>
    </p:spTree>
    <p:extLst>
      <p:ext uri="{BB962C8B-B14F-4D97-AF65-F5344CB8AC3E}">
        <p14:creationId xmlns:p14="http://schemas.microsoft.com/office/powerpoint/2010/main" val="1302525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15</a:t>
            </a:fld>
            <a:endParaRPr lang="fr-FR"/>
          </a:p>
        </p:txBody>
      </p:sp>
    </p:spTree>
    <p:extLst>
      <p:ext uri="{BB962C8B-B14F-4D97-AF65-F5344CB8AC3E}">
        <p14:creationId xmlns:p14="http://schemas.microsoft.com/office/powerpoint/2010/main" val="2781391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16</a:t>
            </a:fld>
            <a:endParaRPr lang="fr-FR"/>
          </a:p>
        </p:txBody>
      </p:sp>
    </p:spTree>
    <p:extLst>
      <p:ext uri="{BB962C8B-B14F-4D97-AF65-F5344CB8AC3E}">
        <p14:creationId xmlns:p14="http://schemas.microsoft.com/office/powerpoint/2010/main" val="205564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17</a:t>
            </a:fld>
            <a:endParaRPr lang="fr-FR"/>
          </a:p>
        </p:txBody>
      </p:sp>
    </p:spTree>
    <p:extLst>
      <p:ext uri="{BB962C8B-B14F-4D97-AF65-F5344CB8AC3E}">
        <p14:creationId xmlns:p14="http://schemas.microsoft.com/office/powerpoint/2010/main" val="60087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18</a:t>
            </a:fld>
            <a:endParaRPr lang="fr-FR"/>
          </a:p>
        </p:txBody>
      </p:sp>
    </p:spTree>
    <p:extLst>
      <p:ext uri="{BB962C8B-B14F-4D97-AF65-F5344CB8AC3E}">
        <p14:creationId xmlns:p14="http://schemas.microsoft.com/office/powerpoint/2010/main" val="3450726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19</a:t>
            </a:fld>
            <a:endParaRPr lang="fr-FR"/>
          </a:p>
        </p:txBody>
      </p:sp>
    </p:spTree>
    <p:extLst>
      <p:ext uri="{BB962C8B-B14F-4D97-AF65-F5344CB8AC3E}">
        <p14:creationId xmlns:p14="http://schemas.microsoft.com/office/powerpoint/2010/main" val="56416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20</a:t>
            </a:fld>
            <a:endParaRPr lang="fr-FR"/>
          </a:p>
        </p:txBody>
      </p:sp>
    </p:spTree>
    <p:extLst>
      <p:ext uri="{BB962C8B-B14F-4D97-AF65-F5344CB8AC3E}">
        <p14:creationId xmlns:p14="http://schemas.microsoft.com/office/powerpoint/2010/main" val="90563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22</a:t>
            </a:fld>
            <a:endParaRPr lang="fr-FR"/>
          </a:p>
        </p:txBody>
      </p:sp>
    </p:spTree>
    <p:extLst>
      <p:ext uri="{BB962C8B-B14F-4D97-AF65-F5344CB8AC3E}">
        <p14:creationId xmlns:p14="http://schemas.microsoft.com/office/powerpoint/2010/main" val="3938548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DCD2DED-C226-48BE-A866-3045FCD1D090}" type="slidenum">
              <a:rPr lang="fr-FR" smtClean="0"/>
              <a:t>23</a:t>
            </a:fld>
            <a:endParaRPr lang="fr-FR"/>
          </a:p>
        </p:txBody>
      </p:sp>
    </p:spTree>
    <p:extLst>
      <p:ext uri="{BB962C8B-B14F-4D97-AF65-F5344CB8AC3E}">
        <p14:creationId xmlns:p14="http://schemas.microsoft.com/office/powerpoint/2010/main" val="3102129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1/23/2023</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0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1/23/2023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442142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1/23/2023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89814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1/23/2023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4229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1/23/2023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80502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1/23/2023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175858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1/23/2023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145240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1/23/2023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048385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1/23/2023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130483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1/23/2023</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63767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1/23/2023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278572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1/23/2023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23431693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QuentinNav/Webscrapping_films"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the-numbers.com/movie/budget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4">
            <a:extLst>
              <a:ext uri="{FF2B5EF4-FFF2-40B4-BE49-F238E27FC236}">
                <a16:creationId xmlns:a16="http://schemas.microsoft.com/office/drawing/2014/main" id="{7E8C5D14-1FE5-4E78-901B-86EB53F6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1EFD404E-14B6-4461-B0DA-EA0E08E99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AAA69C-1A75-A359-9670-D6B1C0688DD7}"/>
              </a:ext>
            </a:extLst>
          </p:cNvPr>
          <p:cNvPicPr>
            <a:picLocks noChangeAspect="1"/>
          </p:cNvPicPr>
          <p:nvPr/>
        </p:nvPicPr>
        <p:blipFill rotWithShape="1">
          <a:blip r:embed="rId2">
            <a:alphaModFix amt="60000"/>
          </a:blip>
          <a:srcRect r="10666" b="-1"/>
          <a:stretch/>
        </p:blipFill>
        <p:spPr>
          <a:xfrm>
            <a:off x="20" y="10"/>
            <a:ext cx="12191980" cy="6857990"/>
          </a:xfrm>
          <a:prstGeom prst="rect">
            <a:avLst/>
          </a:prstGeom>
        </p:spPr>
      </p:pic>
      <p:sp>
        <p:nvSpPr>
          <p:cNvPr id="2" name="Titre 1"/>
          <p:cNvSpPr>
            <a:spLocks noGrp="1"/>
          </p:cNvSpPr>
          <p:nvPr>
            <p:ph type="ctrTitle"/>
          </p:nvPr>
        </p:nvSpPr>
        <p:spPr>
          <a:xfrm>
            <a:off x="838200" y="723013"/>
            <a:ext cx="10515600" cy="3094068"/>
          </a:xfrm>
        </p:spPr>
        <p:txBody>
          <a:bodyPr>
            <a:normAutofit/>
          </a:bodyPr>
          <a:lstStyle/>
          <a:p>
            <a:pPr algn="ctr"/>
            <a:r>
              <a:rPr lang="fr-FR" b="0" i="0" dirty="0" err="1">
                <a:solidFill>
                  <a:srgbClr val="D1D5DB"/>
                </a:solidFill>
                <a:effectLst/>
                <a:latin typeface="Söhne"/>
              </a:rPr>
              <a:t>CinéAvis</a:t>
            </a:r>
            <a:endParaRPr lang="fr-FR" dirty="0">
              <a:solidFill>
                <a:srgbClr val="FFFFFF"/>
              </a:solidFill>
            </a:endParaRPr>
          </a:p>
        </p:txBody>
      </p:sp>
      <p:sp>
        <p:nvSpPr>
          <p:cNvPr id="13" name="Rectangle 12">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4193001"/>
            <a:ext cx="10515599" cy="822960"/>
          </a:xfrm>
          <a:prstGeom prst="rect">
            <a:avLst/>
          </a:prstGeom>
          <a:solidFill>
            <a:schemeClr val="bg1">
              <a:alpha val="95000"/>
            </a:schemeClr>
          </a:solidFill>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ous-titre 2"/>
          <p:cNvSpPr>
            <a:spLocks noGrp="1"/>
          </p:cNvSpPr>
          <p:nvPr>
            <p:ph type="subTitle" idx="1"/>
          </p:nvPr>
        </p:nvSpPr>
        <p:spPr>
          <a:xfrm>
            <a:off x="1220086" y="4286124"/>
            <a:ext cx="9751823" cy="582612"/>
          </a:xfrm>
        </p:spPr>
        <p:txBody>
          <a:bodyPr anchor="ctr">
            <a:normAutofit/>
          </a:bodyPr>
          <a:lstStyle/>
          <a:p>
            <a:pPr algn="ctr"/>
            <a:r>
              <a:rPr lang="fr-FR" sz="2000" dirty="0"/>
              <a:t>Comparer les critiques de film sur </a:t>
            </a:r>
            <a:r>
              <a:rPr lang="fr-FR" sz="2000" dirty="0" err="1"/>
              <a:t>AlloCiné</a:t>
            </a:r>
            <a:r>
              <a:rPr lang="fr-FR" sz="2000" dirty="0"/>
              <a:t> et </a:t>
            </a:r>
            <a:r>
              <a:rPr lang="fr-FR" sz="2000" dirty="0" err="1"/>
              <a:t>Senscritique</a:t>
            </a:r>
            <a:r>
              <a:rPr lang="fr-FR" sz="2000" dirty="0"/>
              <a:t> </a:t>
            </a:r>
          </a:p>
        </p:txBody>
      </p:sp>
      <p:sp>
        <p:nvSpPr>
          <p:cNvPr id="15" name="Rectangle 14">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4650963"/>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74CA0C-E1FE-0876-1526-F25C7F10FC02}"/>
              </a:ext>
            </a:extLst>
          </p:cNvPr>
          <p:cNvSpPr>
            <a:spLocks noGrp="1"/>
          </p:cNvSpPr>
          <p:nvPr>
            <p:ph type="title"/>
          </p:nvPr>
        </p:nvSpPr>
        <p:spPr/>
        <p:txBody>
          <a:bodyPr/>
          <a:lstStyle/>
          <a:p>
            <a:r>
              <a:rPr lang="fr-FR" dirty="0" err="1"/>
              <a:t>Scrapping</a:t>
            </a:r>
            <a:r>
              <a:rPr lang="fr-FR" dirty="0"/>
              <a:t> des données</a:t>
            </a:r>
          </a:p>
        </p:txBody>
      </p:sp>
    </p:spTree>
    <p:extLst>
      <p:ext uri="{BB962C8B-B14F-4D97-AF65-F5344CB8AC3E}">
        <p14:creationId xmlns:p14="http://schemas.microsoft.com/office/powerpoint/2010/main" val="2644039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Fonctionnement global</a:t>
            </a:r>
          </a:p>
        </p:txBody>
      </p:sp>
      <p:sp>
        <p:nvSpPr>
          <p:cNvPr id="3" name="Espace réservé du contenu 2">
            <a:extLst>
              <a:ext uri="{FF2B5EF4-FFF2-40B4-BE49-F238E27FC236}">
                <a16:creationId xmlns:a16="http://schemas.microsoft.com/office/drawing/2014/main" id="{3E4C0A90-7C9D-2630-4F19-227B2441B91E}"/>
              </a:ext>
            </a:extLst>
          </p:cNvPr>
          <p:cNvSpPr>
            <a:spLocks noGrp="1"/>
          </p:cNvSpPr>
          <p:nvPr>
            <p:ph idx="1"/>
          </p:nvPr>
        </p:nvSpPr>
        <p:spPr>
          <a:xfrm>
            <a:off x="1011935" y="1675712"/>
            <a:ext cx="10792673" cy="4787032"/>
          </a:xfrm>
        </p:spPr>
        <p:txBody>
          <a:bodyPr>
            <a:normAutofit fontScale="92500" lnSpcReduction="20000"/>
          </a:bodyPr>
          <a:lstStyle/>
          <a:p>
            <a:r>
              <a:rPr lang="fr-FR" sz="2000" dirty="0"/>
              <a:t>Les trois plateformes que nous avons scrappé ont des fonctionnements similaires :</a:t>
            </a:r>
          </a:p>
          <a:p>
            <a:pPr marL="0" indent="0">
              <a:buNone/>
            </a:pPr>
            <a:endParaRPr lang="fr-FR" sz="1400" dirty="0"/>
          </a:p>
          <a:p>
            <a:pPr lvl="1"/>
            <a:r>
              <a:rPr lang="fr-FR" dirty="0"/>
              <a:t>Chaque plateforme dispose d’une barre de recherche nous permettant de rechercher des films à partir de mots clés.</a:t>
            </a:r>
          </a:p>
          <a:p>
            <a:pPr lvl="1"/>
            <a:endParaRPr lang="fr-FR" dirty="0"/>
          </a:p>
          <a:p>
            <a:pPr lvl="1"/>
            <a:r>
              <a:rPr lang="fr-FR" dirty="0"/>
              <a:t>Chaque film est relié à un identifiant unique à partir duquel nous pouvons accéder à toutes les pages reliées au film en l’incorporant dans des </a:t>
            </a:r>
            <a:r>
              <a:rPr lang="fr-FR" dirty="0" err="1"/>
              <a:t>urls</a:t>
            </a:r>
            <a:r>
              <a:rPr lang="fr-FR" dirty="0"/>
              <a:t> spécifiques.</a:t>
            </a:r>
          </a:p>
          <a:p>
            <a:pPr lvl="1"/>
            <a:endParaRPr lang="fr-FR" dirty="0"/>
          </a:p>
          <a:p>
            <a:pPr lvl="1"/>
            <a:r>
              <a:rPr lang="fr-FR" dirty="0"/>
              <a:t>Les identifiants sont propres à chaque site, ils ne peuvent donc pas être utilisés pour rechercher un film d’une plateforme à l’autre</a:t>
            </a:r>
          </a:p>
          <a:p>
            <a:pPr lvl="1"/>
            <a:endParaRPr lang="fr-FR" sz="1600" dirty="0"/>
          </a:p>
          <a:p>
            <a:pPr lvl="1"/>
            <a:endParaRPr lang="fr-FR" sz="1600" dirty="0"/>
          </a:p>
          <a:p>
            <a:pPr marL="0" indent="0">
              <a:buNone/>
            </a:pPr>
            <a:r>
              <a:rPr lang="fr-FR" sz="2000" dirty="0"/>
              <a:t>La principale difficulté réside donc dans l’obtention de ces identifiants et dans le fait de s’assurer que les données provenant de </a:t>
            </a:r>
            <a:r>
              <a:rPr lang="fr-FR" sz="2000" dirty="0" err="1"/>
              <a:t>SensCritique</a:t>
            </a:r>
            <a:r>
              <a:rPr lang="fr-FR" sz="2000" dirty="0"/>
              <a:t> ou IMDB proviennent bien du même film que celui que l’on a scrappé sur </a:t>
            </a:r>
            <a:r>
              <a:rPr lang="fr-FR" sz="2000" dirty="0" err="1"/>
              <a:t>Allociné</a:t>
            </a:r>
            <a:r>
              <a:rPr lang="fr-FR" sz="2000" dirty="0"/>
              <a:t>. </a:t>
            </a:r>
          </a:p>
        </p:txBody>
      </p:sp>
    </p:spTree>
    <p:extLst>
      <p:ext uri="{BB962C8B-B14F-4D97-AF65-F5344CB8AC3E}">
        <p14:creationId xmlns:p14="http://schemas.microsoft.com/office/powerpoint/2010/main" val="100876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1. </a:t>
            </a:r>
            <a:r>
              <a:rPr lang="fr-FR" dirty="0" err="1"/>
              <a:t>AlloCiné</a:t>
            </a:r>
            <a:r>
              <a:rPr lang="fr-FR" dirty="0"/>
              <a:t> </a:t>
            </a:r>
          </a:p>
        </p:txBody>
      </p:sp>
      <p:sp>
        <p:nvSpPr>
          <p:cNvPr id="3" name="Espace réservé du contenu 2">
            <a:extLst>
              <a:ext uri="{FF2B5EF4-FFF2-40B4-BE49-F238E27FC236}">
                <a16:creationId xmlns:a16="http://schemas.microsoft.com/office/drawing/2014/main" id="{3E4C0A90-7C9D-2630-4F19-227B2441B91E}"/>
              </a:ext>
            </a:extLst>
          </p:cNvPr>
          <p:cNvSpPr>
            <a:spLocks noGrp="1"/>
          </p:cNvSpPr>
          <p:nvPr>
            <p:ph idx="1"/>
          </p:nvPr>
        </p:nvSpPr>
        <p:spPr>
          <a:xfrm>
            <a:off x="1011935" y="1675712"/>
            <a:ext cx="10792673" cy="4787032"/>
          </a:xfrm>
        </p:spPr>
        <p:txBody>
          <a:bodyPr>
            <a:normAutofit/>
          </a:bodyPr>
          <a:lstStyle/>
          <a:p>
            <a:r>
              <a:rPr lang="fr-FR" sz="1800" dirty="0"/>
              <a:t>Nous avons scrappé les données sur </a:t>
            </a:r>
            <a:r>
              <a:rPr lang="fr-FR" sz="1800" dirty="0" err="1"/>
              <a:t>AlloCiné</a:t>
            </a:r>
            <a:r>
              <a:rPr lang="fr-FR" sz="1800" dirty="0"/>
              <a:t> en 4 temps : </a:t>
            </a:r>
          </a:p>
          <a:p>
            <a:endParaRPr lang="fr-FR" sz="1800" dirty="0"/>
          </a:p>
          <a:p>
            <a:pPr marL="800100" lvl="1" indent="-342900">
              <a:buFont typeface="+mj-lt"/>
              <a:buAutoNum type="arabicPeriod"/>
            </a:pPr>
            <a:r>
              <a:rPr lang="fr-FR" dirty="0" err="1"/>
              <a:t>Scrapping</a:t>
            </a:r>
            <a:r>
              <a:rPr lang="fr-FR" dirty="0"/>
              <a:t> des titres et identifiants des 20 000 premiers films de la section « Tous les films »</a:t>
            </a:r>
          </a:p>
          <a:p>
            <a:pPr marL="800100" lvl="1" indent="-342900">
              <a:buFont typeface="+mj-lt"/>
              <a:buAutoNum type="arabicPeriod"/>
            </a:pPr>
            <a:endParaRPr lang="fr-FR" dirty="0"/>
          </a:p>
          <a:p>
            <a:pPr marL="800100" lvl="1" indent="-342900">
              <a:buFont typeface="+mj-lt"/>
              <a:buAutoNum type="arabicPeriod"/>
            </a:pPr>
            <a:r>
              <a:rPr lang="fr-FR" dirty="0" err="1"/>
              <a:t>Scrapping</a:t>
            </a:r>
            <a:r>
              <a:rPr lang="fr-FR" dirty="0"/>
              <a:t> des informations de la page Home </a:t>
            </a:r>
          </a:p>
          <a:p>
            <a:pPr marL="800100" lvl="1" indent="-342900">
              <a:buFont typeface="+mj-lt"/>
              <a:buAutoNum type="arabicPeriod"/>
            </a:pPr>
            <a:endParaRPr lang="fr-FR" dirty="0"/>
          </a:p>
          <a:p>
            <a:pPr marL="800100" lvl="1" indent="-342900">
              <a:buFont typeface="+mj-lt"/>
              <a:buAutoNum type="arabicPeriod"/>
            </a:pPr>
            <a:r>
              <a:rPr lang="fr-FR" dirty="0" err="1"/>
              <a:t>Scrapping</a:t>
            </a:r>
            <a:r>
              <a:rPr lang="fr-FR" dirty="0"/>
              <a:t> des informations de la page Casting </a:t>
            </a:r>
          </a:p>
          <a:p>
            <a:pPr marL="800100" lvl="1" indent="-342900">
              <a:buFont typeface="+mj-lt"/>
              <a:buAutoNum type="arabicPeriod"/>
            </a:pPr>
            <a:endParaRPr lang="fr-FR" dirty="0"/>
          </a:p>
          <a:p>
            <a:pPr marL="800100" lvl="1" indent="-342900">
              <a:buFont typeface="+mj-lt"/>
              <a:buAutoNum type="arabicPeriod"/>
            </a:pPr>
            <a:r>
              <a:rPr lang="fr-FR" dirty="0" err="1"/>
              <a:t>Scrapping</a:t>
            </a:r>
            <a:r>
              <a:rPr lang="fr-FR" dirty="0"/>
              <a:t> des informations de la page Critiques spectateurs</a:t>
            </a:r>
          </a:p>
        </p:txBody>
      </p:sp>
    </p:spTree>
    <p:extLst>
      <p:ext uri="{BB962C8B-B14F-4D97-AF65-F5344CB8AC3E}">
        <p14:creationId xmlns:p14="http://schemas.microsoft.com/office/powerpoint/2010/main" val="2257547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sz="4000" dirty="0"/>
              <a:t>1.1 </a:t>
            </a:r>
            <a:r>
              <a:rPr lang="fr-FR" sz="4000" dirty="0" err="1"/>
              <a:t>Scrapping</a:t>
            </a:r>
            <a:r>
              <a:rPr lang="fr-FR" sz="4000" dirty="0"/>
              <a:t> titres et id </a:t>
            </a:r>
            <a:endParaRPr lang="fr-FR" dirty="0"/>
          </a:p>
        </p:txBody>
      </p:sp>
      <p:pic>
        <p:nvPicPr>
          <p:cNvPr id="6" name="Image 5" descr="Une image contenant texte&#10;&#10;Description générée automatiquement">
            <a:extLst>
              <a:ext uri="{FF2B5EF4-FFF2-40B4-BE49-F238E27FC236}">
                <a16:creationId xmlns:a16="http://schemas.microsoft.com/office/drawing/2014/main" id="{E55E6DC0-3651-416D-2F49-A4B06AF9703A}"/>
              </a:ext>
            </a:extLst>
          </p:cNvPr>
          <p:cNvPicPr>
            <a:picLocks noChangeAspect="1"/>
          </p:cNvPicPr>
          <p:nvPr/>
        </p:nvPicPr>
        <p:blipFill rotWithShape="1">
          <a:blip r:embed="rId2"/>
          <a:srcRect r="8782" b="-1"/>
          <a:stretch/>
        </p:blipFill>
        <p:spPr>
          <a:xfrm>
            <a:off x="5620399" y="2212270"/>
            <a:ext cx="5663297" cy="3818297"/>
          </a:xfrm>
          <a:prstGeom prst="rect">
            <a:avLst/>
          </a:prstGeom>
        </p:spPr>
      </p:pic>
      <p:pic>
        <p:nvPicPr>
          <p:cNvPr id="7" name="Image 6">
            <a:extLst>
              <a:ext uri="{FF2B5EF4-FFF2-40B4-BE49-F238E27FC236}">
                <a16:creationId xmlns:a16="http://schemas.microsoft.com/office/drawing/2014/main" id="{C86E2784-7ABA-B3FA-84A0-82A3D039DBFF}"/>
              </a:ext>
            </a:extLst>
          </p:cNvPr>
          <p:cNvPicPr>
            <a:picLocks noChangeAspect="1"/>
          </p:cNvPicPr>
          <p:nvPr/>
        </p:nvPicPr>
        <p:blipFill>
          <a:blip r:embed="rId3"/>
          <a:stretch>
            <a:fillRect/>
          </a:stretch>
        </p:blipFill>
        <p:spPr>
          <a:xfrm>
            <a:off x="7558202" y="231919"/>
            <a:ext cx="3650627" cy="1871201"/>
          </a:xfrm>
          <a:prstGeom prst="rect">
            <a:avLst/>
          </a:prstGeom>
        </p:spPr>
      </p:pic>
      <p:pic>
        <p:nvPicPr>
          <p:cNvPr id="8" name="Image 7">
            <a:extLst>
              <a:ext uri="{FF2B5EF4-FFF2-40B4-BE49-F238E27FC236}">
                <a16:creationId xmlns:a16="http://schemas.microsoft.com/office/drawing/2014/main" id="{FD976C3B-00D4-1332-9C10-035B4889BBE3}"/>
              </a:ext>
            </a:extLst>
          </p:cNvPr>
          <p:cNvPicPr>
            <a:picLocks noChangeAspect="1"/>
          </p:cNvPicPr>
          <p:nvPr/>
        </p:nvPicPr>
        <p:blipFill>
          <a:blip r:embed="rId4"/>
          <a:stretch>
            <a:fillRect/>
          </a:stretch>
        </p:blipFill>
        <p:spPr>
          <a:xfrm>
            <a:off x="267386" y="5071101"/>
            <a:ext cx="5076862" cy="1238259"/>
          </a:xfrm>
          <a:prstGeom prst="rect">
            <a:avLst/>
          </a:prstGeom>
        </p:spPr>
      </p:pic>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92519" y="1561029"/>
            <a:ext cx="5138747" cy="3959352"/>
          </a:xfrm>
        </p:spPr>
        <p:txBody>
          <a:bodyPr anchor="ctr">
            <a:normAutofit/>
          </a:bodyPr>
          <a:lstStyle/>
          <a:p>
            <a:r>
              <a:rPr lang="fr-FR" sz="1700" dirty="0"/>
              <a:t>Cette section contient 15 films par page pour plus de 7575 pages.</a:t>
            </a:r>
          </a:p>
          <a:p>
            <a:r>
              <a:rPr lang="fr-FR" sz="1700" dirty="0"/>
              <a:t>Pour obtenir 20 000 films nous avons donc scrappé un peu plus de 1300 page.</a:t>
            </a:r>
          </a:p>
          <a:p>
            <a:r>
              <a:rPr lang="fr-FR" sz="1700" dirty="0"/>
              <a:t>Les </a:t>
            </a:r>
            <a:r>
              <a:rPr lang="fr-FR" sz="1700" dirty="0" err="1"/>
              <a:t>ids</a:t>
            </a:r>
            <a:r>
              <a:rPr lang="fr-FR" sz="1700" dirty="0"/>
              <a:t> permettant d’accéder aux films sont contenu dans des balises « a ».</a:t>
            </a:r>
          </a:p>
        </p:txBody>
      </p:sp>
    </p:spTree>
    <p:extLst>
      <p:ext uri="{BB962C8B-B14F-4D97-AF65-F5344CB8AC3E}">
        <p14:creationId xmlns:p14="http://schemas.microsoft.com/office/powerpoint/2010/main" val="2525931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sz="4000" dirty="0"/>
              <a:t>1.1 </a:t>
            </a:r>
            <a:r>
              <a:rPr lang="fr-FR" sz="4000" dirty="0" err="1"/>
              <a:t>Scrapping</a:t>
            </a:r>
            <a:r>
              <a:rPr lang="fr-FR" sz="4000" dirty="0"/>
              <a:t> titres et id </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92519" y="1561029"/>
            <a:ext cx="5138747" cy="3959352"/>
          </a:xfrm>
        </p:spPr>
        <p:txBody>
          <a:bodyPr anchor="ctr">
            <a:normAutofit/>
          </a:bodyPr>
          <a:lstStyle/>
          <a:p>
            <a:r>
              <a:rPr lang="fr-FR" sz="1700" dirty="0"/>
              <a:t>Nous avons donc réalisé le code python suivant à l’aide de la librairie </a:t>
            </a:r>
            <a:r>
              <a:rPr lang="fr-FR" sz="1700" dirty="0" err="1"/>
              <a:t>BeautifulSoup</a:t>
            </a:r>
            <a:r>
              <a:rPr lang="fr-FR" sz="1700" dirty="0"/>
              <a:t>.</a:t>
            </a:r>
          </a:p>
          <a:p>
            <a:r>
              <a:rPr lang="fr-FR" sz="1700" dirty="0"/>
              <a:t>Pour extraire </a:t>
            </a:r>
            <a:r>
              <a:rPr lang="fr-FR" sz="1700" dirty="0" err="1"/>
              <a:t>l’id</a:t>
            </a:r>
            <a:r>
              <a:rPr lang="fr-FR" sz="1700" dirty="0"/>
              <a:t> du lien complet nous </a:t>
            </a:r>
            <a:r>
              <a:rPr lang="fr-FR" sz="1700" dirty="0" err="1"/>
              <a:t>utilons</a:t>
            </a:r>
            <a:r>
              <a:rPr lang="fr-FR" sz="1700" dirty="0"/>
              <a:t> un regex.</a:t>
            </a:r>
          </a:p>
          <a:p>
            <a:r>
              <a:rPr lang="fr-FR" sz="1700" dirty="0"/>
              <a:t>Après une dizaine de minutes d’exécution nous obtenons 20 010 films dont 19 982 uniques.</a:t>
            </a:r>
          </a:p>
          <a:p>
            <a:r>
              <a:rPr lang="fr-FR" sz="1700" dirty="0"/>
              <a:t>Notebook : </a:t>
            </a:r>
            <a:r>
              <a:rPr lang="fr-FR" sz="1700" dirty="0" err="1"/>
              <a:t>Allociné</a:t>
            </a:r>
            <a:r>
              <a:rPr lang="fr-FR" sz="1700" dirty="0"/>
              <a:t> titre id .</a:t>
            </a:r>
            <a:r>
              <a:rPr lang="fr-FR" sz="1700" dirty="0" err="1"/>
              <a:t>ipynb</a:t>
            </a:r>
            <a:endParaRPr lang="fr-FR" sz="1700" dirty="0"/>
          </a:p>
        </p:txBody>
      </p:sp>
      <p:pic>
        <p:nvPicPr>
          <p:cNvPr id="4" name="Image 3">
            <a:extLst>
              <a:ext uri="{FF2B5EF4-FFF2-40B4-BE49-F238E27FC236}">
                <a16:creationId xmlns:a16="http://schemas.microsoft.com/office/drawing/2014/main" id="{5AEE9DFB-CB2F-184C-FC32-CDF10C84D2F3}"/>
              </a:ext>
            </a:extLst>
          </p:cNvPr>
          <p:cNvPicPr>
            <a:picLocks noChangeAspect="1"/>
          </p:cNvPicPr>
          <p:nvPr/>
        </p:nvPicPr>
        <p:blipFill>
          <a:blip r:embed="rId2"/>
          <a:stretch>
            <a:fillRect/>
          </a:stretch>
        </p:blipFill>
        <p:spPr>
          <a:xfrm>
            <a:off x="6438440" y="1561029"/>
            <a:ext cx="4722744" cy="4953497"/>
          </a:xfrm>
          <a:prstGeom prst="rect">
            <a:avLst/>
          </a:prstGeom>
        </p:spPr>
      </p:pic>
      <p:pic>
        <p:nvPicPr>
          <p:cNvPr id="10" name="Image 9">
            <a:extLst>
              <a:ext uri="{FF2B5EF4-FFF2-40B4-BE49-F238E27FC236}">
                <a16:creationId xmlns:a16="http://schemas.microsoft.com/office/drawing/2014/main" id="{4874E3D9-5E29-1452-9689-EC70CA706F29}"/>
              </a:ext>
            </a:extLst>
          </p:cNvPr>
          <p:cNvPicPr>
            <a:picLocks noChangeAspect="1"/>
          </p:cNvPicPr>
          <p:nvPr/>
        </p:nvPicPr>
        <p:blipFill>
          <a:blip r:embed="rId3"/>
          <a:stretch>
            <a:fillRect/>
          </a:stretch>
        </p:blipFill>
        <p:spPr>
          <a:xfrm>
            <a:off x="1399957" y="5129785"/>
            <a:ext cx="3755074" cy="1598181"/>
          </a:xfrm>
          <a:prstGeom prst="rect">
            <a:avLst/>
          </a:prstGeom>
        </p:spPr>
      </p:pic>
    </p:spTree>
    <p:extLst>
      <p:ext uri="{BB962C8B-B14F-4D97-AF65-F5344CB8AC3E}">
        <p14:creationId xmlns:p14="http://schemas.microsoft.com/office/powerpoint/2010/main" val="4038005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sz="4000" dirty="0"/>
              <a:t>1.2 </a:t>
            </a:r>
            <a:r>
              <a:rPr lang="fr-FR" sz="4000" dirty="0" err="1"/>
              <a:t>Scrapping</a:t>
            </a:r>
            <a:r>
              <a:rPr lang="fr-FR" sz="4000" dirty="0"/>
              <a:t> de la page Home</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92519" y="1968534"/>
            <a:ext cx="5317537" cy="3959352"/>
          </a:xfrm>
        </p:spPr>
        <p:txBody>
          <a:bodyPr anchor="ctr">
            <a:normAutofit lnSpcReduction="10000"/>
          </a:bodyPr>
          <a:lstStyle/>
          <a:p>
            <a:r>
              <a:rPr lang="fr-FR" sz="1700" dirty="0"/>
              <a:t>En incorporant </a:t>
            </a:r>
            <a:r>
              <a:rPr lang="fr-FR" sz="1700" dirty="0" err="1"/>
              <a:t>l’id</a:t>
            </a:r>
            <a:r>
              <a:rPr lang="fr-FR" sz="1700" dirty="0"/>
              <a:t> dans l’url de la manière suivante nous pouvons ensuite accéder à la page home de chaque film.</a:t>
            </a:r>
          </a:p>
          <a:p>
            <a:r>
              <a:rPr lang="fr-FR" sz="1700" dirty="0"/>
              <a:t>Avec un programme python fonctionnant avec </a:t>
            </a:r>
            <a:r>
              <a:rPr lang="fr-FR" sz="1700" dirty="0" err="1"/>
              <a:t>Selenium</a:t>
            </a:r>
            <a:r>
              <a:rPr lang="fr-FR" sz="1700" dirty="0"/>
              <a:t> nous récupérons ensuite les données :</a:t>
            </a:r>
          </a:p>
          <a:p>
            <a:pPr marL="0" indent="0">
              <a:buNone/>
            </a:pPr>
            <a:endParaRPr lang="fr-FR" sz="1700" dirty="0"/>
          </a:p>
          <a:p>
            <a:pPr lvl="1"/>
            <a:r>
              <a:rPr lang="fr-FR" sz="1300" dirty="0"/>
              <a:t>Date de sortie </a:t>
            </a:r>
          </a:p>
          <a:p>
            <a:pPr lvl="1"/>
            <a:r>
              <a:rPr lang="fr-FR" sz="1300" dirty="0"/>
              <a:t>Support de sortie </a:t>
            </a:r>
          </a:p>
          <a:p>
            <a:pPr lvl="1"/>
            <a:r>
              <a:rPr lang="fr-FR" sz="1300" dirty="0"/>
              <a:t>Durée </a:t>
            </a:r>
          </a:p>
          <a:p>
            <a:pPr lvl="1"/>
            <a:r>
              <a:rPr lang="fr-FR" sz="1300" dirty="0"/>
              <a:t>Genres </a:t>
            </a:r>
          </a:p>
          <a:p>
            <a:pPr lvl="1"/>
            <a:r>
              <a:rPr lang="fr-FR" sz="1300" dirty="0"/>
              <a:t>Note moyenne de la presse </a:t>
            </a:r>
          </a:p>
          <a:p>
            <a:pPr lvl="1"/>
            <a:r>
              <a:rPr lang="fr-FR" sz="1300" dirty="0"/>
              <a:t>Note moyenne des spectateurs</a:t>
            </a:r>
          </a:p>
          <a:p>
            <a:pPr lvl="1"/>
            <a:r>
              <a:rPr lang="fr-FR" sz="1300" dirty="0"/>
              <a:t>Synopsis</a:t>
            </a:r>
          </a:p>
        </p:txBody>
      </p:sp>
      <p:pic>
        <p:nvPicPr>
          <p:cNvPr id="4" name="Image 3">
            <a:extLst>
              <a:ext uri="{FF2B5EF4-FFF2-40B4-BE49-F238E27FC236}">
                <a16:creationId xmlns:a16="http://schemas.microsoft.com/office/drawing/2014/main" id="{76F46408-AB3F-0B82-4B6C-48A7E72E29A1}"/>
              </a:ext>
            </a:extLst>
          </p:cNvPr>
          <p:cNvPicPr>
            <a:picLocks noChangeAspect="1"/>
          </p:cNvPicPr>
          <p:nvPr/>
        </p:nvPicPr>
        <p:blipFill>
          <a:blip r:embed="rId3"/>
          <a:stretch>
            <a:fillRect/>
          </a:stretch>
        </p:blipFill>
        <p:spPr>
          <a:xfrm>
            <a:off x="5510056" y="1728216"/>
            <a:ext cx="5594850" cy="770077"/>
          </a:xfrm>
          <a:prstGeom prst="rect">
            <a:avLst/>
          </a:prstGeom>
        </p:spPr>
      </p:pic>
      <p:pic>
        <p:nvPicPr>
          <p:cNvPr id="10" name="Image 9">
            <a:extLst>
              <a:ext uri="{FF2B5EF4-FFF2-40B4-BE49-F238E27FC236}">
                <a16:creationId xmlns:a16="http://schemas.microsoft.com/office/drawing/2014/main" id="{15922555-96A3-3886-E208-CAB7B57DF6FA}"/>
              </a:ext>
            </a:extLst>
          </p:cNvPr>
          <p:cNvPicPr>
            <a:picLocks noChangeAspect="1"/>
          </p:cNvPicPr>
          <p:nvPr/>
        </p:nvPicPr>
        <p:blipFill>
          <a:blip r:embed="rId4"/>
          <a:stretch>
            <a:fillRect/>
          </a:stretch>
        </p:blipFill>
        <p:spPr>
          <a:xfrm>
            <a:off x="5624277" y="2700683"/>
            <a:ext cx="5480629" cy="3864546"/>
          </a:xfrm>
          <a:prstGeom prst="rect">
            <a:avLst/>
          </a:prstGeom>
        </p:spPr>
      </p:pic>
      <p:cxnSp>
        <p:nvCxnSpPr>
          <p:cNvPr id="12" name="Connecteur droit avec flèche 11">
            <a:extLst>
              <a:ext uri="{FF2B5EF4-FFF2-40B4-BE49-F238E27FC236}">
                <a16:creationId xmlns:a16="http://schemas.microsoft.com/office/drawing/2014/main" id="{5AC3C747-8959-9E7B-6519-1C2A2C4AE62B}"/>
              </a:ext>
            </a:extLst>
          </p:cNvPr>
          <p:cNvCxnSpPr>
            <a:cxnSpLocks/>
          </p:cNvCxnSpPr>
          <p:nvPr/>
        </p:nvCxnSpPr>
        <p:spPr>
          <a:xfrm flipH="1">
            <a:off x="9909313" y="1466850"/>
            <a:ext cx="225287" cy="50168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3" name="ZoneTexte 12">
            <a:extLst>
              <a:ext uri="{FF2B5EF4-FFF2-40B4-BE49-F238E27FC236}">
                <a16:creationId xmlns:a16="http://schemas.microsoft.com/office/drawing/2014/main" id="{FFD723F5-7297-A145-2DCA-1C3EE49173D4}"/>
              </a:ext>
            </a:extLst>
          </p:cNvPr>
          <p:cNvSpPr txBox="1"/>
          <p:nvPr/>
        </p:nvSpPr>
        <p:spPr>
          <a:xfrm>
            <a:off x="9602550" y="966835"/>
            <a:ext cx="1350678" cy="369332"/>
          </a:xfrm>
          <a:prstGeom prst="rect">
            <a:avLst/>
          </a:prstGeom>
          <a:noFill/>
        </p:spPr>
        <p:txBody>
          <a:bodyPr wrap="square" rtlCol="0">
            <a:spAutoFit/>
          </a:bodyPr>
          <a:lstStyle/>
          <a:p>
            <a:r>
              <a:rPr lang="fr-FR" dirty="0"/>
              <a:t>Id du film</a:t>
            </a:r>
          </a:p>
        </p:txBody>
      </p:sp>
    </p:spTree>
    <p:extLst>
      <p:ext uri="{BB962C8B-B14F-4D97-AF65-F5344CB8AC3E}">
        <p14:creationId xmlns:p14="http://schemas.microsoft.com/office/powerpoint/2010/main" val="302857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sz="4000" dirty="0"/>
              <a:t>1.2 </a:t>
            </a:r>
            <a:r>
              <a:rPr lang="fr-FR" sz="4000" dirty="0" err="1"/>
              <a:t>Scrapping</a:t>
            </a:r>
            <a:r>
              <a:rPr lang="fr-FR" sz="4000" dirty="0"/>
              <a:t> de la page Home</a:t>
            </a:r>
            <a:endParaRPr lang="fr-FR" dirty="0"/>
          </a:p>
        </p:txBody>
      </p:sp>
      <p:sp>
        <p:nvSpPr>
          <p:cNvPr id="3" name="Espace réservé du contenu 4">
            <a:extLst>
              <a:ext uri="{FF2B5EF4-FFF2-40B4-BE49-F238E27FC236}">
                <a16:creationId xmlns:a16="http://schemas.microsoft.com/office/drawing/2014/main" id="{A84E9F90-3A19-3DD6-60DA-2AB5DA2F9366}"/>
              </a:ext>
            </a:extLst>
          </p:cNvPr>
          <p:cNvSpPr txBox="1">
            <a:spLocks/>
          </p:cNvSpPr>
          <p:nvPr/>
        </p:nvSpPr>
        <p:spPr>
          <a:xfrm>
            <a:off x="563994" y="1987584"/>
            <a:ext cx="5317537" cy="3959352"/>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700" dirty="0"/>
              <a:t>Etant donné que nous scrappons un nombre assez important de film nous utilisons un programme de </a:t>
            </a:r>
            <a:r>
              <a:rPr lang="fr-FR" sz="1700" dirty="0" err="1"/>
              <a:t>scrapping</a:t>
            </a:r>
            <a:r>
              <a:rPr lang="fr-FR" sz="1700" dirty="0"/>
              <a:t> en </a:t>
            </a:r>
            <a:r>
              <a:rPr lang="fr-FR" sz="1700" dirty="0" err="1"/>
              <a:t>multiprocessing</a:t>
            </a:r>
            <a:r>
              <a:rPr lang="fr-FR" sz="1700" dirty="0"/>
              <a:t> dans lequel plusieurs drivers </a:t>
            </a:r>
            <a:r>
              <a:rPr lang="fr-FR" sz="1700" dirty="0" err="1"/>
              <a:t>Selenium</a:t>
            </a:r>
            <a:r>
              <a:rPr lang="fr-FR" sz="1700" dirty="0"/>
              <a:t> scrappent les données simultanément afin de gagner en efficacité.</a:t>
            </a:r>
          </a:p>
          <a:p>
            <a:r>
              <a:rPr lang="fr-FR" sz="1700" dirty="0"/>
              <a:t>Il est arrivé plusieurs fois qu’au bout d’un certain nombre de films de scrappés les driver plantent et s’arrêtent. Par sécurité nous les faisons donc s’éteindre et se rallumer tous les 100 films scrappés.</a:t>
            </a:r>
          </a:p>
          <a:p>
            <a:r>
              <a:rPr lang="fr-FR" sz="1700" dirty="0"/>
              <a:t>Le code à tourné pendant 2h27 avec 6 drivers en simultané. </a:t>
            </a:r>
          </a:p>
          <a:p>
            <a:r>
              <a:rPr lang="fr-FR" sz="1700" dirty="0"/>
              <a:t>Notebook : </a:t>
            </a:r>
            <a:r>
              <a:rPr lang="fr-FR" sz="1700" dirty="0" err="1"/>
              <a:t>Allociné</a:t>
            </a:r>
            <a:r>
              <a:rPr lang="fr-FR" sz="1700" dirty="0"/>
              <a:t> data </a:t>
            </a:r>
            <a:r>
              <a:rPr lang="fr-FR" sz="1700" dirty="0" err="1"/>
              <a:t>home.ipynb</a:t>
            </a:r>
            <a:endParaRPr lang="fr-FR" sz="1300" dirty="0"/>
          </a:p>
        </p:txBody>
      </p:sp>
      <p:pic>
        <p:nvPicPr>
          <p:cNvPr id="6" name="Image 5">
            <a:extLst>
              <a:ext uri="{FF2B5EF4-FFF2-40B4-BE49-F238E27FC236}">
                <a16:creationId xmlns:a16="http://schemas.microsoft.com/office/drawing/2014/main" id="{EE3C23B3-85A8-FE7D-81AA-088394377CC3}"/>
              </a:ext>
            </a:extLst>
          </p:cNvPr>
          <p:cNvPicPr>
            <a:picLocks noChangeAspect="1"/>
          </p:cNvPicPr>
          <p:nvPr/>
        </p:nvPicPr>
        <p:blipFill>
          <a:blip r:embed="rId3"/>
          <a:stretch>
            <a:fillRect/>
          </a:stretch>
        </p:blipFill>
        <p:spPr>
          <a:xfrm>
            <a:off x="5676844" y="5206483"/>
            <a:ext cx="6162731" cy="1480906"/>
          </a:xfrm>
          <a:prstGeom prst="rect">
            <a:avLst/>
          </a:prstGeom>
        </p:spPr>
      </p:pic>
      <p:pic>
        <p:nvPicPr>
          <p:cNvPr id="8" name="Image 7">
            <a:extLst>
              <a:ext uri="{FF2B5EF4-FFF2-40B4-BE49-F238E27FC236}">
                <a16:creationId xmlns:a16="http://schemas.microsoft.com/office/drawing/2014/main" id="{2A3B566F-26D3-B8B3-3EA4-840714ACDAD7}"/>
              </a:ext>
            </a:extLst>
          </p:cNvPr>
          <p:cNvPicPr>
            <a:picLocks noChangeAspect="1"/>
          </p:cNvPicPr>
          <p:nvPr/>
        </p:nvPicPr>
        <p:blipFill rotWithShape="1">
          <a:blip r:embed="rId4"/>
          <a:srcRect b="21876"/>
          <a:stretch/>
        </p:blipFill>
        <p:spPr>
          <a:xfrm>
            <a:off x="6010183" y="1483951"/>
            <a:ext cx="5700739" cy="3554748"/>
          </a:xfrm>
          <a:prstGeom prst="rect">
            <a:avLst/>
          </a:prstGeom>
        </p:spPr>
      </p:pic>
    </p:spTree>
    <p:extLst>
      <p:ext uri="{BB962C8B-B14F-4D97-AF65-F5344CB8AC3E}">
        <p14:creationId xmlns:p14="http://schemas.microsoft.com/office/powerpoint/2010/main" val="842132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13FB11F-09E1-4A5D-031E-80E059D4581B}"/>
              </a:ext>
            </a:extLst>
          </p:cNvPr>
          <p:cNvPicPr>
            <a:picLocks noChangeAspect="1"/>
          </p:cNvPicPr>
          <p:nvPr/>
        </p:nvPicPr>
        <p:blipFill rotWithShape="1">
          <a:blip r:embed="rId3"/>
          <a:srcRect l="3255"/>
          <a:stretch/>
        </p:blipFill>
        <p:spPr>
          <a:xfrm>
            <a:off x="6791324" y="1716756"/>
            <a:ext cx="4492371" cy="703119"/>
          </a:xfrm>
          <a:prstGeom prst="rect">
            <a:avLst/>
          </a:prstGeom>
        </p:spPr>
      </p:pic>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sz="4000" dirty="0"/>
              <a:t>1.3 </a:t>
            </a:r>
            <a:r>
              <a:rPr lang="fr-FR" sz="4000" dirty="0" err="1"/>
              <a:t>Scrapping</a:t>
            </a:r>
            <a:r>
              <a:rPr lang="fr-FR" sz="4000" dirty="0"/>
              <a:t> de la page Casting</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92519" y="1658019"/>
            <a:ext cx="5598681" cy="4651341"/>
          </a:xfrm>
        </p:spPr>
        <p:txBody>
          <a:bodyPr anchor="ctr">
            <a:normAutofit fontScale="92500"/>
          </a:bodyPr>
          <a:lstStyle/>
          <a:p>
            <a:r>
              <a:rPr lang="fr-FR" sz="1700" dirty="0"/>
              <a:t>En incorporant </a:t>
            </a:r>
            <a:r>
              <a:rPr lang="fr-FR" sz="1700" dirty="0" err="1"/>
              <a:t>l’id</a:t>
            </a:r>
            <a:r>
              <a:rPr lang="fr-FR" sz="1700" dirty="0"/>
              <a:t> dans l’url de la manière suivante nous pouvons ensuite accéder à la page casting de chaque film.</a:t>
            </a:r>
          </a:p>
          <a:p>
            <a:r>
              <a:rPr lang="fr-FR" sz="1700" dirty="0"/>
              <a:t>Sur </a:t>
            </a:r>
            <a:r>
              <a:rPr lang="fr-FR" sz="1700" dirty="0" err="1"/>
              <a:t>AlloCiné</a:t>
            </a:r>
            <a:r>
              <a:rPr lang="fr-FR" sz="1700" dirty="0"/>
              <a:t>, chaque personne dispose d’une page et d’un id qui lui est propre. Pour éviter d’avoir des soucis au niveau des homonymes nous avons donc décidé de scrappé d’un côté les </a:t>
            </a:r>
            <a:r>
              <a:rPr lang="fr-FR" sz="1700" dirty="0" err="1"/>
              <a:t>ids</a:t>
            </a:r>
            <a:r>
              <a:rPr lang="fr-FR" sz="1700" dirty="0"/>
              <a:t> disponibles à chaque rôle du film et de l’autre les correspondances entre les noms des personnes et les </a:t>
            </a:r>
            <a:r>
              <a:rPr lang="fr-FR" sz="1700" dirty="0" err="1"/>
              <a:t>ids</a:t>
            </a:r>
            <a:r>
              <a:rPr lang="fr-FR" sz="1700" dirty="0"/>
              <a:t>.</a:t>
            </a:r>
          </a:p>
          <a:p>
            <a:r>
              <a:rPr lang="fr-FR" sz="1700" dirty="0"/>
              <a:t>Avec un programme python fonctionnant avec </a:t>
            </a:r>
            <a:r>
              <a:rPr lang="fr-FR" sz="1700" dirty="0" err="1"/>
              <a:t>Selenium</a:t>
            </a:r>
            <a:r>
              <a:rPr lang="fr-FR" sz="1700" dirty="0"/>
              <a:t> nous récupérons les données :</a:t>
            </a:r>
          </a:p>
          <a:p>
            <a:pPr lvl="1"/>
            <a:r>
              <a:rPr lang="fr-FR" sz="1300" dirty="0" err="1"/>
              <a:t>Ids</a:t>
            </a:r>
            <a:r>
              <a:rPr lang="fr-FR" sz="1300" dirty="0"/>
              <a:t> réalisateurs </a:t>
            </a:r>
          </a:p>
          <a:p>
            <a:pPr lvl="1"/>
            <a:r>
              <a:rPr lang="fr-FR" sz="1300" dirty="0" err="1"/>
              <a:t>Ids</a:t>
            </a:r>
            <a:r>
              <a:rPr lang="fr-FR" sz="1300" dirty="0"/>
              <a:t> scénaristes </a:t>
            </a:r>
          </a:p>
          <a:p>
            <a:pPr lvl="1"/>
            <a:r>
              <a:rPr lang="fr-FR" sz="1300" dirty="0" err="1"/>
              <a:t>Ids</a:t>
            </a:r>
            <a:r>
              <a:rPr lang="fr-FR" sz="1300" dirty="0"/>
              <a:t> acteurs (au maximum les 8  premiers)</a:t>
            </a:r>
          </a:p>
          <a:p>
            <a:pPr lvl="1"/>
            <a:endParaRPr lang="fr-FR" sz="1300" dirty="0"/>
          </a:p>
          <a:p>
            <a:pPr lvl="1"/>
            <a:r>
              <a:rPr lang="fr-FR" sz="1300" dirty="0"/>
              <a:t>Correspondance id : nom prénom</a:t>
            </a:r>
          </a:p>
        </p:txBody>
      </p:sp>
      <p:cxnSp>
        <p:nvCxnSpPr>
          <p:cNvPr id="12" name="Connecteur droit avec flèche 11">
            <a:extLst>
              <a:ext uri="{FF2B5EF4-FFF2-40B4-BE49-F238E27FC236}">
                <a16:creationId xmlns:a16="http://schemas.microsoft.com/office/drawing/2014/main" id="{5AC3C747-8959-9E7B-6519-1C2A2C4AE62B}"/>
              </a:ext>
            </a:extLst>
          </p:cNvPr>
          <p:cNvCxnSpPr>
            <a:cxnSpLocks/>
          </p:cNvCxnSpPr>
          <p:nvPr/>
        </p:nvCxnSpPr>
        <p:spPr>
          <a:xfrm flipH="1">
            <a:off x="9602550" y="1368596"/>
            <a:ext cx="532050" cy="49675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3" name="ZoneTexte 12">
            <a:extLst>
              <a:ext uri="{FF2B5EF4-FFF2-40B4-BE49-F238E27FC236}">
                <a16:creationId xmlns:a16="http://schemas.microsoft.com/office/drawing/2014/main" id="{FFD723F5-7297-A145-2DCA-1C3EE49173D4}"/>
              </a:ext>
            </a:extLst>
          </p:cNvPr>
          <p:cNvSpPr txBox="1"/>
          <p:nvPr/>
        </p:nvSpPr>
        <p:spPr>
          <a:xfrm>
            <a:off x="9602550" y="966835"/>
            <a:ext cx="1350678" cy="369332"/>
          </a:xfrm>
          <a:prstGeom prst="rect">
            <a:avLst/>
          </a:prstGeom>
          <a:noFill/>
        </p:spPr>
        <p:txBody>
          <a:bodyPr wrap="square" rtlCol="0">
            <a:spAutoFit/>
          </a:bodyPr>
          <a:lstStyle/>
          <a:p>
            <a:r>
              <a:rPr lang="fr-FR" dirty="0"/>
              <a:t>Id du film</a:t>
            </a:r>
          </a:p>
        </p:txBody>
      </p:sp>
      <p:pic>
        <p:nvPicPr>
          <p:cNvPr id="8" name="Image 7">
            <a:extLst>
              <a:ext uri="{FF2B5EF4-FFF2-40B4-BE49-F238E27FC236}">
                <a16:creationId xmlns:a16="http://schemas.microsoft.com/office/drawing/2014/main" id="{64C8CABA-FC31-AEB5-AFD3-F08DF785BE94}"/>
              </a:ext>
            </a:extLst>
          </p:cNvPr>
          <p:cNvPicPr>
            <a:picLocks noChangeAspect="1"/>
          </p:cNvPicPr>
          <p:nvPr/>
        </p:nvPicPr>
        <p:blipFill>
          <a:blip r:embed="rId4"/>
          <a:stretch>
            <a:fillRect/>
          </a:stretch>
        </p:blipFill>
        <p:spPr>
          <a:xfrm>
            <a:off x="6710368" y="2419875"/>
            <a:ext cx="4573327" cy="4286349"/>
          </a:xfrm>
          <a:prstGeom prst="rect">
            <a:avLst/>
          </a:prstGeom>
        </p:spPr>
      </p:pic>
    </p:spTree>
    <p:extLst>
      <p:ext uri="{BB962C8B-B14F-4D97-AF65-F5344CB8AC3E}">
        <p14:creationId xmlns:p14="http://schemas.microsoft.com/office/powerpoint/2010/main" val="2278070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sz="4000" dirty="0"/>
              <a:t>1.3 </a:t>
            </a:r>
            <a:r>
              <a:rPr lang="fr-FR" sz="4000" dirty="0" err="1"/>
              <a:t>Scrapping</a:t>
            </a:r>
            <a:r>
              <a:rPr lang="fr-FR" sz="4000" dirty="0"/>
              <a:t> de la page Casting</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92519" y="1658019"/>
            <a:ext cx="5598681" cy="4651341"/>
          </a:xfrm>
        </p:spPr>
        <p:txBody>
          <a:bodyPr anchor="ctr">
            <a:normAutofit/>
          </a:bodyPr>
          <a:lstStyle/>
          <a:p>
            <a:r>
              <a:rPr lang="fr-FR" sz="1700" dirty="0"/>
              <a:t>Après 2h 3min d’exécution sur 6 drivers, voici les données que nous obtenons : </a:t>
            </a:r>
          </a:p>
          <a:p>
            <a:r>
              <a:rPr lang="fr-FR" sz="1700" dirty="0"/>
              <a:t>Il y a 78 448 </a:t>
            </a:r>
            <a:r>
              <a:rPr lang="fr-FR" sz="1700" dirty="0" err="1"/>
              <a:t>ids</a:t>
            </a:r>
            <a:r>
              <a:rPr lang="fr-FR" sz="1700" dirty="0"/>
              <a:t> différents et 22 homonymes.</a:t>
            </a:r>
          </a:p>
          <a:p>
            <a:r>
              <a:rPr lang="fr-FR" sz="1700" dirty="0"/>
              <a:t>Notebook : </a:t>
            </a:r>
            <a:r>
              <a:rPr lang="fr-FR" sz="1700" dirty="0" err="1"/>
              <a:t>Allociné</a:t>
            </a:r>
            <a:r>
              <a:rPr lang="fr-FR" sz="1700" dirty="0"/>
              <a:t> data </a:t>
            </a:r>
            <a:r>
              <a:rPr lang="fr-FR" sz="1700" dirty="0" err="1"/>
              <a:t>casting.ipynb</a:t>
            </a:r>
            <a:endParaRPr lang="fr-FR" sz="1700" dirty="0"/>
          </a:p>
          <a:p>
            <a:endParaRPr lang="fr-FR" sz="1700" dirty="0"/>
          </a:p>
          <a:p>
            <a:endParaRPr lang="fr-FR" sz="1700" dirty="0"/>
          </a:p>
          <a:p>
            <a:endParaRPr lang="fr-FR" sz="1700" dirty="0"/>
          </a:p>
          <a:p>
            <a:endParaRPr lang="fr-FR" sz="1700" dirty="0"/>
          </a:p>
          <a:p>
            <a:endParaRPr lang="fr-FR" sz="1300" dirty="0"/>
          </a:p>
        </p:txBody>
      </p:sp>
      <p:pic>
        <p:nvPicPr>
          <p:cNvPr id="4" name="Image 3">
            <a:extLst>
              <a:ext uri="{FF2B5EF4-FFF2-40B4-BE49-F238E27FC236}">
                <a16:creationId xmlns:a16="http://schemas.microsoft.com/office/drawing/2014/main" id="{03EC4596-EA25-10F4-72E8-14481B9E2EB5}"/>
              </a:ext>
            </a:extLst>
          </p:cNvPr>
          <p:cNvPicPr>
            <a:picLocks noChangeAspect="1"/>
          </p:cNvPicPr>
          <p:nvPr/>
        </p:nvPicPr>
        <p:blipFill>
          <a:blip r:embed="rId3"/>
          <a:stretch>
            <a:fillRect/>
          </a:stretch>
        </p:blipFill>
        <p:spPr>
          <a:xfrm>
            <a:off x="192519" y="3935809"/>
            <a:ext cx="8037228" cy="2050774"/>
          </a:xfrm>
          <a:prstGeom prst="rect">
            <a:avLst/>
          </a:prstGeom>
        </p:spPr>
      </p:pic>
      <p:pic>
        <p:nvPicPr>
          <p:cNvPr id="11" name="Image 10">
            <a:extLst>
              <a:ext uri="{FF2B5EF4-FFF2-40B4-BE49-F238E27FC236}">
                <a16:creationId xmlns:a16="http://schemas.microsoft.com/office/drawing/2014/main" id="{0D181FD1-DFE2-3D0A-7D9E-D1CBD1602F27}"/>
              </a:ext>
            </a:extLst>
          </p:cNvPr>
          <p:cNvPicPr>
            <a:picLocks noChangeAspect="1"/>
          </p:cNvPicPr>
          <p:nvPr/>
        </p:nvPicPr>
        <p:blipFill>
          <a:blip r:embed="rId4"/>
          <a:stretch>
            <a:fillRect/>
          </a:stretch>
        </p:blipFill>
        <p:spPr>
          <a:xfrm>
            <a:off x="8229747" y="2199694"/>
            <a:ext cx="3358862" cy="2632185"/>
          </a:xfrm>
          <a:prstGeom prst="rect">
            <a:avLst/>
          </a:prstGeom>
        </p:spPr>
      </p:pic>
    </p:spTree>
    <p:extLst>
      <p:ext uri="{BB962C8B-B14F-4D97-AF65-F5344CB8AC3E}">
        <p14:creationId xmlns:p14="http://schemas.microsoft.com/office/powerpoint/2010/main" val="3956265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sz="4000" dirty="0"/>
              <a:t>1.4 </a:t>
            </a:r>
            <a:r>
              <a:rPr lang="fr-FR" sz="4000" dirty="0" err="1"/>
              <a:t>Scrapping</a:t>
            </a:r>
            <a:r>
              <a:rPr lang="fr-FR" sz="4000" dirty="0"/>
              <a:t> de la page Critiques</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92519" y="1658019"/>
            <a:ext cx="5598681" cy="4651341"/>
          </a:xfrm>
        </p:spPr>
        <p:txBody>
          <a:bodyPr anchor="ctr">
            <a:normAutofit/>
          </a:bodyPr>
          <a:lstStyle/>
          <a:p>
            <a:r>
              <a:rPr lang="fr-FR" sz="1700" dirty="0"/>
              <a:t>En incorporant </a:t>
            </a:r>
            <a:r>
              <a:rPr lang="fr-FR" sz="1700" dirty="0" err="1"/>
              <a:t>l’id</a:t>
            </a:r>
            <a:r>
              <a:rPr lang="fr-FR" sz="1700" dirty="0"/>
              <a:t> dans l’url de la manière suivante nous pouvons ensuite accéder à la page critiques spectateurs de chaque film.</a:t>
            </a:r>
          </a:p>
          <a:p>
            <a:r>
              <a:rPr lang="fr-FR" sz="1700" dirty="0"/>
              <a:t>Il y a 15 critiques du film affichées sur chaque page.</a:t>
            </a:r>
          </a:p>
          <a:p>
            <a:r>
              <a:rPr lang="fr-FR" sz="1700" dirty="0"/>
              <a:t>Nous avons choisi de scrapper au maximum 7 pages de critiques par film.</a:t>
            </a:r>
          </a:p>
          <a:p>
            <a:r>
              <a:rPr lang="fr-FR" sz="1700" dirty="0"/>
              <a:t>Cette partie est assez longue car elle nécessite d’accéder à un nouveau lien à chaque changement de page. </a:t>
            </a:r>
          </a:p>
          <a:p>
            <a:r>
              <a:rPr lang="fr-FR" sz="1700" dirty="0"/>
              <a:t>Nous pouvons constater que certains commentaires disposent d’une partie « spoiler », nous décidons donc de scrapper 2 versions du commentaire une avec et une sans spoiler. </a:t>
            </a:r>
          </a:p>
        </p:txBody>
      </p:sp>
      <p:sp>
        <p:nvSpPr>
          <p:cNvPr id="13" name="ZoneTexte 12">
            <a:extLst>
              <a:ext uri="{FF2B5EF4-FFF2-40B4-BE49-F238E27FC236}">
                <a16:creationId xmlns:a16="http://schemas.microsoft.com/office/drawing/2014/main" id="{FFD723F5-7297-A145-2DCA-1C3EE49173D4}"/>
              </a:ext>
            </a:extLst>
          </p:cNvPr>
          <p:cNvSpPr txBox="1"/>
          <p:nvPr/>
        </p:nvSpPr>
        <p:spPr>
          <a:xfrm>
            <a:off x="9602550" y="966835"/>
            <a:ext cx="1350678" cy="369332"/>
          </a:xfrm>
          <a:prstGeom prst="rect">
            <a:avLst/>
          </a:prstGeom>
          <a:noFill/>
        </p:spPr>
        <p:txBody>
          <a:bodyPr wrap="square" rtlCol="0">
            <a:spAutoFit/>
          </a:bodyPr>
          <a:lstStyle/>
          <a:p>
            <a:r>
              <a:rPr lang="fr-FR" dirty="0"/>
              <a:t>Id du film</a:t>
            </a:r>
          </a:p>
        </p:txBody>
      </p:sp>
      <p:pic>
        <p:nvPicPr>
          <p:cNvPr id="4" name="Image 3">
            <a:extLst>
              <a:ext uri="{FF2B5EF4-FFF2-40B4-BE49-F238E27FC236}">
                <a16:creationId xmlns:a16="http://schemas.microsoft.com/office/drawing/2014/main" id="{243E46CC-11A0-0DC4-0164-D761A600FD6E}"/>
              </a:ext>
            </a:extLst>
          </p:cNvPr>
          <p:cNvPicPr>
            <a:picLocks noChangeAspect="1"/>
          </p:cNvPicPr>
          <p:nvPr/>
        </p:nvPicPr>
        <p:blipFill>
          <a:blip r:embed="rId3"/>
          <a:stretch>
            <a:fillRect/>
          </a:stretch>
        </p:blipFill>
        <p:spPr>
          <a:xfrm>
            <a:off x="6786568" y="1757267"/>
            <a:ext cx="4824407" cy="632258"/>
          </a:xfrm>
          <a:prstGeom prst="rect">
            <a:avLst/>
          </a:prstGeom>
        </p:spPr>
      </p:pic>
      <p:cxnSp>
        <p:nvCxnSpPr>
          <p:cNvPr id="12" name="Connecteur droit avec flèche 11">
            <a:extLst>
              <a:ext uri="{FF2B5EF4-FFF2-40B4-BE49-F238E27FC236}">
                <a16:creationId xmlns:a16="http://schemas.microsoft.com/office/drawing/2014/main" id="{5AC3C747-8959-9E7B-6519-1C2A2C4AE62B}"/>
              </a:ext>
            </a:extLst>
          </p:cNvPr>
          <p:cNvCxnSpPr>
            <a:cxnSpLocks/>
          </p:cNvCxnSpPr>
          <p:nvPr/>
        </p:nvCxnSpPr>
        <p:spPr>
          <a:xfrm flipH="1">
            <a:off x="9420225" y="1368596"/>
            <a:ext cx="714375" cy="53640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pic>
        <p:nvPicPr>
          <p:cNvPr id="10" name="Image 9">
            <a:extLst>
              <a:ext uri="{FF2B5EF4-FFF2-40B4-BE49-F238E27FC236}">
                <a16:creationId xmlns:a16="http://schemas.microsoft.com/office/drawing/2014/main" id="{D480E6FC-D0B6-1885-674E-CD26B44E7484}"/>
              </a:ext>
            </a:extLst>
          </p:cNvPr>
          <p:cNvPicPr>
            <a:picLocks noChangeAspect="1"/>
          </p:cNvPicPr>
          <p:nvPr/>
        </p:nvPicPr>
        <p:blipFill>
          <a:blip r:embed="rId4"/>
          <a:stretch>
            <a:fillRect/>
          </a:stretch>
        </p:blipFill>
        <p:spPr>
          <a:xfrm>
            <a:off x="7162779" y="2418576"/>
            <a:ext cx="3585772" cy="4305325"/>
          </a:xfrm>
          <a:prstGeom prst="rect">
            <a:avLst/>
          </a:prstGeom>
        </p:spPr>
      </p:pic>
    </p:spTree>
    <p:extLst>
      <p:ext uri="{BB962C8B-B14F-4D97-AF65-F5344CB8AC3E}">
        <p14:creationId xmlns:p14="http://schemas.microsoft.com/office/powerpoint/2010/main" val="2291765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8006A0-D0AD-6AAB-622E-F1F576CDFBC0}"/>
              </a:ext>
            </a:extLst>
          </p:cNvPr>
          <p:cNvSpPr>
            <a:spLocks noGrp="1"/>
          </p:cNvSpPr>
          <p:nvPr>
            <p:ph type="title"/>
          </p:nvPr>
        </p:nvSpPr>
        <p:spPr/>
        <p:txBody>
          <a:bodyPr>
            <a:normAutofit/>
          </a:bodyPr>
          <a:lstStyle/>
          <a:p>
            <a:r>
              <a:rPr lang="fr-FR" sz="2000" b="0" dirty="0"/>
              <a:t>Lien </a:t>
            </a:r>
            <a:r>
              <a:rPr lang="fr-FR" sz="2000" b="0" dirty="0" err="1"/>
              <a:t>github</a:t>
            </a:r>
            <a:r>
              <a:rPr lang="fr-FR" sz="2000" b="0" dirty="0"/>
              <a:t> : </a:t>
            </a:r>
            <a:r>
              <a:rPr lang="fr-FR" sz="2000" b="0" dirty="0">
                <a:hlinkClick r:id="rId3"/>
              </a:rPr>
              <a:t>https://github.com/QuentinNav/Webscrapping_films</a:t>
            </a:r>
            <a:br>
              <a:rPr lang="fr-FR" sz="2000" b="0" dirty="0"/>
            </a:br>
            <a:endParaRPr lang="fr-FR" sz="2000" b="0" dirty="0"/>
          </a:p>
        </p:txBody>
      </p:sp>
    </p:spTree>
    <p:extLst>
      <p:ext uri="{BB962C8B-B14F-4D97-AF65-F5344CB8AC3E}">
        <p14:creationId xmlns:p14="http://schemas.microsoft.com/office/powerpoint/2010/main" val="3001692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sz="4000" dirty="0"/>
              <a:t>1.4 </a:t>
            </a:r>
            <a:r>
              <a:rPr lang="fr-FR" sz="4000" dirty="0" err="1"/>
              <a:t>Scrapping</a:t>
            </a:r>
            <a:r>
              <a:rPr lang="fr-FR" sz="4000" dirty="0"/>
              <a:t> de la page Critique</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92519" y="1658019"/>
            <a:ext cx="5598681" cy="4651341"/>
          </a:xfrm>
        </p:spPr>
        <p:txBody>
          <a:bodyPr anchor="ctr">
            <a:normAutofit/>
          </a:bodyPr>
          <a:lstStyle/>
          <a:p>
            <a:r>
              <a:rPr lang="fr-FR" sz="1700" dirty="0"/>
              <a:t>Après 3h 38min d’exécution sur 5 threads, voici les données que nous obtenons : </a:t>
            </a:r>
          </a:p>
          <a:p>
            <a:r>
              <a:rPr lang="fr-FR" sz="1700" dirty="0"/>
              <a:t>Elles représentent un total de 924 876 critiques.</a:t>
            </a:r>
          </a:p>
          <a:p>
            <a:r>
              <a:rPr lang="fr-FR" sz="1700" dirty="0"/>
              <a:t>Notebook : </a:t>
            </a:r>
            <a:r>
              <a:rPr lang="fr-FR" sz="1700" dirty="0" err="1"/>
              <a:t>Allociné</a:t>
            </a:r>
            <a:r>
              <a:rPr lang="fr-FR" sz="1700" dirty="0"/>
              <a:t> data </a:t>
            </a:r>
            <a:r>
              <a:rPr lang="fr-FR" sz="1700" dirty="0" err="1"/>
              <a:t>commentaires.ipynb</a:t>
            </a:r>
            <a:endParaRPr lang="fr-FR" sz="1700" dirty="0"/>
          </a:p>
          <a:p>
            <a:endParaRPr lang="fr-FR" sz="1700" dirty="0"/>
          </a:p>
          <a:p>
            <a:endParaRPr lang="fr-FR" sz="1700" dirty="0"/>
          </a:p>
          <a:p>
            <a:endParaRPr lang="fr-FR" sz="1700" dirty="0"/>
          </a:p>
          <a:p>
            <a:endParaRPr lang="fr-FR" sz="1300" dirty="0"/>
          </a:p>
        </p:txBody>
      </p:sp>
      <p:pic>
        <p:nvPicPr>
          <p:cNvPr id="5" name="Image 4">
            <a:extLst>
              <a:ext uri="{FF2B5EF4-FFF2-40B4-BE49-F238E27FC236}">
                <a16:creationId xmlns:a16="http://schemas.microsoft.com/office/drawing/2014/main" id="{62B6126D-AF50-B79C-1EFD-4A3B9E1DFC04}"/>
              </a:ext>
            </a:extLst>
          </p:cNvPr>
          <p:cNvPicPr>
            <a:picLocks noChangeAspect="1"/>
          </p:cNvPicPr>
          <p:nvPr/>
        </p:nvPicPr>
        <p:blipFill rotWithShape="1">
          <a:blip r:embed="rId3"/>
          <a:srcRect t="5569" b="943"/>
          <a:stretch/>
        </p:blipFill>
        <p:spPr>
          <a:xfrm>
            <a:off x="772832" y="4391025"/>
            <a:ext cx="10853600" cy="2247900"/>
          </a:xfrm>
          <a:prstGeom prst="rect">
            <a:avLst/>
          </a:prstGeom>
        </p:spPr>
      </p:pic>
      <p:pic>
        <p:nvPicPr>
          <p:cNvPr id="7" name="Image 6">
            <a:extLst>
              <a:ext uri="{FF2B5EF4-FFF2-40B4-BE49-F238E27FC236}">
                <a16:creationId xmlns:a16="http://schemas.microsoft.com/office/drawing/2014/main" id="{E958E596-7BBF-5373-3147-197057B52B21}"/>
              </a:ext>
            </a:extLst>
          </p:cNvPr>
          <p:cNvPicPr>
            <a:picLocks noChangeAspect="1"/>
          </p:cNvPicPr>
          <p:nvPr/>
        </p:nvPicPr>
        <p:blipFill rotWithShape="1">
          <a:blip r:embed="rId4"/>
          <a:srcRect t="20601"/>
          <a:stretch/>
        </p:blipFill>
        <p:spPr>
          <a:xfrm>
            <a:off x="6507594" y="3852291"/>
            <a:ext cx="4984471" cy="538734"/>
          </a:xfrm>
          <a:prstGeom prst="rect">
            <a:avLst/>
          </a:prstGeom>
        </p:spPr>
      </p:pic>
    </p:spTree>
    <p:extLst>
      <p:ext uri="{BB962C8B-B14F-4D97-AF65-F5344CB8AC3E}">
        <p14:creationId xmlns:p14="http://schemas.microsoft.com/office/powerpoint/2010/main" val="4217609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2. IMDB</a:t>
            </a:r>
          </a:p>
        </p:txBody>
      </p:sp>
      <p:sp>
        <p:nvSpPr>
          <p:cNvPr id="3" name="Espace réservé du contenu 2">
            <a:extLst>
              <a:ext uri="{FF2B5EF4-FFF2-40B4-BE49-F238E27FC236}">
                <a16:creationId xmlns:a16="http://schemas.microsoft.com/office/drawing/2014/main" id="{3E4C0A90-7C9D-2630-4F19-227B2441B91E}"/>
              </a:ext>
            </a:extLst>
          </p:cNvPr>
          <p:cNvSpPr>
            <a:spLocks noGrp="1"/>
          </p:cNvSpPr>
          <p:nvPr>
            <p:ph idx="1"/>
          </p:nvPr>
        </p:nvSpPr>
        <p:spPr>
          <a:xfrm>
            <a:off x="1011935" y="1675712"/>
            <a:ext cx="10792673" cy="3182038"/>
          </a:xfrm>
        </p:spPr>
        <p:txBody>
          <a:bodyPr>
            <a:normAutofit/>
          </a:bodyPr>
          <a:lstStyle/>
          <a:p>
            <a:r>
              <a:rPr lang="fr-FR" sz="1800" dirty="0"/>
              <a:t>Nous avons scrappé les données sur IMDB en 2 temps :</a:t>
            </a:r>
          </a:p>
          <a:p>
            <a:endParaRPr lang="fr-FR" sz="1800" dirty="0"/>
          </a:p>
          <a:p>
            <a:pPr marL="800100" lvl="1" indent="-342900">
              <a:buFont typeface="+mj-lt"/>
              <a:buAutoNum type="arabicPeriod"/>
            </a:pPr>
            <a:r>
              <a:rPr lang="fr-FR" dirty="0"/>
              <a:t>Utilisation de la fonction de recherche de film par mot clés du site pour récupérer </a:t>
            </a:r>
            <a:r>
              <a:rPr lang="fr-FR" dirty="0" err="1"/>
              <a:t>l’id</a:t>
            </a:r>
            <a:r>
              <a:rPr lang="fr-FR" dirty="0"/>
              <a:t> du film ayant le plus de chance d’être celui que nous cherchons.</a:t>
            </a:r>
          </a:p>
          <a:p>
            <a:pPr marL="800100" lvl="1" indent="-342900">
              <a:buFont typeface="+mj-lt"/>
              <a:buAutoNum type="arabicPeriod"/>
            </a:pPr>
            <a:endParaRPr lang="fr-FR" dirty="0"/>
          </a:p>
          <a:p>
            <a:pPr marL="800100" lvl="1" indent="-342900">
              <a:buFont typeface="+mj-lt"/>
              <a:buAutoNum type="arabicPeriod"/>
            </a:pPr>
            <a:r>
              <a:rPr lang="fr-FR" dirty="0" err="1"/>
              <a:t>Scrapping</a:t>
            </a:r>
            <a:r>
              <a:rPr lang="fr-FR" dirty="0"/>
              <a:t> des informations de la page Home du film à laquelle on accède à partir de son identifiant.</a:t>
            </a:r>
          </a:p>
        </p:txBody>
      </p:sp>
    </p:spTree>
    <p:extLst>
      <p:ext uri="{BB962C8B-B14F-4D97-AF65-F5344CB8AC3E}">
        <p14:creationId xmlns:p14="http://schemas.microsoft.com/office/powerpoint/2010/main" val="3677865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2.1</a:t>
            </a:r>
            <a:r>
              <a:rPr lang="fr-FR" sz="4000" dirty="0"/>
              <a:t> Recherche du film le plus similaire</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68674" y="1657316"/>
            <a:ext cx="5598681" cy="4651341"/>
          </a:xfrm>
        </p:spPr>
        <p:txBody>
          <a:bodyPr anchor="ctr">
            <a:normAutofit/>
          </a:bodyPr>
          <a:lstStyle/>
          <a:p>
            <a:r>
              <a:rPr lang="fr-FR" sz="1400" dirty="0"/>
              <a:t>Pour effectuer une recherche par mots clés dans IMDB nous pouvons directement encoder le titre du film recherché dans l’url. </a:t>
            </a:r>
          </a:p>
          <a:p>
            <a:r>
              <a:rPr lang="fr-FR" sz="1400" dirty="0"/>
              <a:t>Cela nous renvoie plusieurs films candidats avec souvent : </a:t>
            </a:r>
          </a:p>
          <a:p>
            <a:pPr lvl="1"/>
            <a:r>
              <a:rPr lang="fr-FR" sz="1100" dirty="0"/>
              <a:t>Leur titre </a:t>
            </a:r>
          </a:p>
          <a:p>
            <a:pPr lvl="1"/>
            <a:r>
              <a:rPr lang="fr-FR" sz="1100" dirty="0"/>
              <a:t>La date de sortie </a:t>
            </a:r>
          </a:p>
          <a:p>
            <a:pPr lvl="1"/>
            <a:r>
              <a:rPr lang="fr-FR" sz="1100" dirty="0"/>
              <a:t>Les acteurs principaux qui y sont présents</a:t>
            </a:r>
          </a:p>
          <a:p>
            <a:pPr lvl="1"/>
            <a:endParaRPr lang="fr-FR" sz="1100" dirty="0"/>
          </a:p>
          <a:p>
            <a:r>
              <a:rPr lang="fr-FR" sz="1400" dirty="0"/>
              <a:t>IMDB à l’avantage de permettre les recherches de films avec les titres en français.</a:t>
            </a:r>
          </a:p>
          <a:p>
            <a:r>
              <a:rPr lang="fr-FR" sz="1400" dirty="0"/>
              <a:t>Parfois le premier film renvoyé ne correspond pas à notre recherche. </a:t>
            </a:r>
          </a:p>
          <a:p>
            <a:r>
              <a:rPr lang="fr-FR" sz="1400" dirty="0"/>
              <a:t>Nous avons donc réalisé une fonction calculant un score de similarité entre les films proposés et le film recherché pour ne garder que le meilleur candidat et ensuite déterminer si ce candidat est le bon. </a:t>
            </a:r>
          </a:p>
        </p:txBody>
      </p:sp>
      <p:pic>
        <p:nvPicPr>
          <p:cNvPr id="4" name="Image 3">
            <a:extLst>
              <a:ext uri="{FF2B5EF4-FFF2-40B4-BE49-F238E27FC236}">
                <a16:creationId xmlns:a16="http://schemas.microsoft.com/office/drawing/2014/main" id="{9B6168E2-D598-A7D5-509C-234DD16420F6}"/>
              </a:ext>
            </a:extLst>
          </p:cNvPr>
          <p:cNvPicPr>
            <a:picLocks noChangeAspect="1"/>
          </p:cNvPicPr>
          <p:nvPr/>
        </p:nvPicPr>
        <p:blipFill>
          <a:blip r:embed="rId3"/>
          <a:stretch>
            <a:fillRect/>
          </a:stretch>
        </p:blipFill>
        <p:spPr>
          <a:xfrm>
            <a:off x="5767355" y="2023491"/>
            <a:ext cx="6148420" cy="4612963"/>
          </a:xfrm>
          <a:prstGeom prst="rect">
            <a:avLst/>
          </a:prstGeom>
        </p:spPr>
      </p:pic>
      <p:pic>
        <p:nvPicPr>
          <p:cNvPr id="8" name="Image 7">
            <a:extLst>
              <a:ext uri="{FF2B5EF4-FFF2-40B4-BE49-F238E27FC236}">
                <a16:creationId xmlns:a16="http://schemas.microsoft.com/office/drawing/2014/main" id="{4B439182-DEEA-7B78-E480-A21C16DAAF5B}"/>
              </a:ext>
            </a:extLst>
          </p:cNvPr>
          <p:cNvPicPr>
            <a:picLocks noChangeAspect="1"/>
          </p:cNvPicPr>
          <p:nvPr/>
        </p:nvPicPr>
        <p:blipFill>
          <a:blip r:embed="rId4"/>
          <a:stretch>
            <a:fillRect/>
          </a:stretch>
        </p:blipFill>
        <p:spPr>
          <a:xfrm>
            <a:off x="5862595" y="1490905"/>
            <a:ext cx="5325860" cy="532586"/>
          </a:xfrm>
          <a:prstGeom prst="rect">
            <a:avLst/>
          </a:prstGeom>
        </p:spPr>
      </p:pic>
    </p:spTree>
    <p:extLst>
      <p:ext uri="{BB962C8B-B14F-4D97-AF65-F5344CB8AC3E}">
        <p14:creationId xmlns:p14="http://schemas.microsoft.com/office/powerpoint/2010/main" val="309196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2.1</a:t>
            </a:r>
            <a:r>
              <a:rPr lang="fr-FR" sz="4000" dirty="0"/>
              <a:t> Recherche du film le plus similaire</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68674" y="1657316"/>
            <a:ext cx="5598681" cy="4651341"/>
          </a:xfrm>
        </p:spPr>
        <p:txBody>
          <a:bodyPr anchor="ctr">
            <a:normAutofit/>
          </a:bodyPr>
          <a:lstStyle/>
          <a:p>
            <a:r>
              <a:rPr lang="fr-FR" sz="1400" dirty="0"/>
              <a:t>La fonction de similarité calcule la moyenne des scores de similarité entre les titres des films , les acteurs présents et l’année de sortie. </a:t>
            </a:r>
          </a:p>
          <a:p>
            <a:r>
              <a:rPr lang="fr-FR" sz="1400" dirty="0"/>
              <a:t>Sur </a:t>
            </a:r>
            <a:r>
              <a:rPr lang="fr-FR" sz="1400" dirty="0" err="1"/>
              <a:t>AlloCiné</a:t>
            </a:r>
            <a:r>
              <a:rPr lang="fr-FR" sz="1400" dirty="0"/>
              <a:t> l’année de sortie d’un film correspond le plus souvent à la date français alors que sur IMDB à la date américaine. Il y a donc souvent des films identiques qui n’affichent pas la même année de sortie. </a:t>
            </a:r>
          </a:p>
          <a:p>
            <a:r>
              <a:rPr lang="fr-FR" sz="1400" dirty="0"/>
              <a:t>Pour la similarité entre les titres nous calculons la distance de </a:t>
            </a:r>
            <a:r>
              <a:rPr lang="fr-FR" sz="1400" dirty="0" err="1"/>
              <a:t>Levenstein</a:t>
            </a:r>
            <a:r>
              <a:rPr lang="fr-FR" sz="1400" dirty="0"/>
              <a:t> qui est calculée à partir du nombre de caractères qu’il faut changer dans un mot pour obtenir le second. </a:t>
            </a:r>
          </a:p>
          <a:p>
            <a:r>
              <a:rPr lang="fr-FR" sz="1400" dirty="0"/>
              <a:t>Pour celle entre les années de sortie nous faisons le nombre d’année d’écart entre les deux en considérant que plus de 5 ans d’écart correspond à un score de 0.</a:t>
            </a:r>
          </a:p>
          <a:p>
            <a:r>
              <a:rPr lang="fr-FR" sz="1400" dirty="0"/>
              <a:t>Pour les acteurs nous faisons également la similarité de </a:t>
            </a:r>
            <a:r>
              <a:rPr lang="fr-FR" sz="1400" dirty="0" err="1"/>
              <a:t>Levenstein</a:t>
            </a:r>
            <a:r>
              <a:rPr lang="fr-FR" sz="1400" dirty="0"/>
              <a:t> entre les 2 acteurs affichés sur IMDB et ceux dont on dispose grâce à </a:t>
            </a:r>
            <a:r>
              <a:rPr lang="fr-FR" sz="1400" dirty="0" err="1"/>
              <a:t>Allociné</a:t>
            </a:r>
            <a:r>
              <a:rPr lang="fr-FR" sz="1400" dirty="0"/>
              <a:t>.</a:t>
            </a:r>
          </a:p>
        </p:txBody>
      </p:sp>
      <p:pic>
        <p:nvPicPr>
          <p:cNvPr id="5" name="Image 4">
            <a:extLst>
              <a:ext uri="{FF2B5EF4-FFF2-40B4-BE49-F238E27FC236}">
                <a16:creationId xmlns:a16="http://schemas.microsoft.com/office/drawing/2014/main" id="{FB682125-8024-504C-0F06-DA614C1DB34C}"/>
              </a:ext>
            </a:extLst>
          </p:cNvPr>
          <p:cNvPicPr>
            <a:picLocks noChangeAspect="1"/>
          </p:cNvPicPr>
          <p:nvPr/>
        </p:nvPicPr>
        <p:blipFill>
          <a:blip r:embed="rId3"/>
          <a:stretch>
            <a:fillRect/>
          </a:stretch>
        </p:blipFill>
        <p:spPr>
          <a:xfrm>
            <a:off x="6029303" y="1562099"/>
            <a:ext cx="5327805" cy="4905375"/>
          </a:xfrm>
          <a:prstGeom prst="rect">
            <a:avLst/>
          </a:prstGeom>
        </p:spPr>
      </p:pic>
    </p:spTree>
    <p:extLst>
      <p:ext uri="{BB962C8B-B14F-4D97-AF65-F5344CB8AC3E}">
        <p14:creationId xmlns:p14="http://schemas.microsoft.com/office/powerpoint/2010/main" val="228019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2.1</a:t>
            </a:r>
            <a:r>
              <a:rPr lang="fr-FR" sz="4000" dirty="0"/>
              <a:t> Recherche du film le plus similaire</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402406" y="1771581"/>
            <a:ext cx="9594451" cy="1885984"/>
          </a:xfrm>
        </p:spPr>
        <p:txBody>
          <a:bodyPr anchor="ctr">
            <a:normAutofit/>
          </a:bodyPr>
          <a:lstStyle/>
          <a:p>
            <a:r>
              <a:rPr lang="fr-FR" sz="1400" dirty="0"/>
              <a:t>Voici un exemple de résultat renvoyé par la fonction.</a:t>
            </a:r>
          </a:p>
          <a:p>
            <a:r>
              <a:rPr lang="fr-FR" sz="1400" dirty="0"/>
              <a:t>Nous pouvons voir que l’on a bien trouvé le bon film mais l’année de sortie est différente d’un an ce qui lui donne un score de similarité moyen de 0.93. </a:t>
            </a:r>
          </a:p>
          <a:p>
            <a:r>
              <a:rPr lang="fr-FR" sz="1400" dirty="0"/>
              <a:t>Généralement on considère que si le score de similarité est égal ou supérieur à 0.66 il s’agit du bon film.</a:t>
            </a:r>
          </a:p>
        </p:txBody>
      </p:sp>
      <p:pic>
        <p:nvPicPr>
          <p:cNvPr id="4" name="Image 3">
            <a:extLst>
              <a:ext uri="{FF2B5EF4-FFF2-40B4-BE49-F238E27FC236}">
                <a16:creationId xmlns:a16="http://schemas.microsoft.com/office/drawing/2014/main" id="{8CD469BA-C4B6-D7E5-34D8-5025B0658A89}"/>
              </a:ext>
            </a:extLst>
          </p:cNvPr>
          <p:cNvPicPr>
            <a:picLocks noChangeAspect="1"/>
          </p:cNvPicPr>
          <p:nvPr/>
        </p:nvPicPr>
        <p:blipFill>
          <a:blip r:embed="rId3"/>
          <a:stretch>
            <a:fillRect/>
          </a:stretch>
        </p:blipFill>
        <p:spPr>
          <a:xfrm>
            <a:off x="1459203" y="3657565"/>
            <a:ext cx="9480856" cy="3037925"/>
          </a:xfrm>
          <a:prstGeom prst="rect">
            <a:avLst/>
          </a:prstGeom>
        </p:spPr>
      </p:pic>
    </p:spTree>
    <p:extLst>
      <p:ext uri="{BB962C8B-B14F-4D97-AF65-F5344CB8AC3E}">
        <p14:creationId xmlns:p14="http://schemas.microsoft.com/office/powerpoint/2010/main" val="956718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2.1</a:t>
            </a:r>
            <a:r>
              <a:rPr lang="fr-FR" sz="4000" dirty="0"/>
              <a:t> Recherche du film le plus similaire</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61925" y="1543016"/>
            <a:ext cx="5750870" cy="1885984"/>
          </a:xfrm>
        </p:spPr>
        <p:txBody>
          <a:bodyPr anchor="ctr">
            <a:normAutofit/>
          </a:bodyPr>
          <a:lstStyle/>
          <a:p>
            <a:r>
              <a:rPr lang="fr-FR" sz="1400" dirty="0"/>
              <a:t>Après avoir recherché tous les films et sauvegardé les meilleurs résultats obtenus voici ce que nous obtenons :</a:t>
            </a:r>
          </a:p>
          <a:p>
            <a:r>
              <a:rPr lang="fr-FR" sz="1400" dirty="0"/>
              <a:t>On observe que la majorité des films semblent bien avoir été trouvés.</a:t>
            </a:r>
          </a:p>
          <a:p>
            <a:r>
              <a:rPr lang="fr-FR" sz="1400" dirty="0"/>
              <a:t>Nous nous débarrassons de tous les films dont le score de similarité moyen est inférieur à 0.66. Il nous reste 16 929 films.</a:t>
            </a:r>
          </a:p>
        </p:txBody>
      </p:sp>
      <p:pic>
        <p:nvPicPr>
          <p:cNvPr id="1026" name="Picture 2">
            <a:extLst>
              <a:ext uri="{FF2B5EF4-FFF2-40B4-BE49-F238E27FC236}">
                <a16:creationId xmlns:a16="http://schemas.microsoft.com/office/drawing/2014/main" id="{6E1167CA-911B-14F1-35C0-72AC1D352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645" y="1967901"/>
            <a:ext cx="5991225" cy="48036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14E21C-582B-2796-7497-3768CF3AF6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3685598"/>
            <a:ext cx="5219699" cy="308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267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2.2 </a:t>
            </a:r>
            <a:r>
              <a:rPr lang="fr-FR" dirty="0" err="1"/>
              <a:t>Scrapping</a:t>
            </a:r>
            <a:r>
              <a:rPr lang="fr-FR" dirty="0"/>
              <a:t> des données </a:t>
            </a:r>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68674" y="1657316"/>
            <a:ext cx="5598681" cy="4651341"/>
          </a:xfrm>
        </p:spPr>
        <p:txBody>
          <a:bodyPr anchor="ctr">
            <a:normAutofit/>
          </a:bodyPr>
          <a:lstStyle/>
          <a:p>
            <a:r>
              <a:rPr lang="fr-FR" sz="1400" dirty="0"/>
              <a:t>Grâce aux </a:t>
            </a:r>
            <a:r>
              <a:rPr lang="fr-FR" sz="1400" dirty="0" err="1"/>
              <a:t>ids</a:t>
            </a:r>
            <a:r>
              <a:rPr lang="fr-FR" sz="1400" dirty="0"/>
              <a:t> nous pouvons à présent scrapper les données de chaque page de films</a:t>
            </a:r>
          </a:p>
          <a:p>
            <a:r>
              <a:rPr lang="fr-FR" sz="1400" dirty="0"/>
              <a:t>Nous y récupérons les données suivantes : </a:t>
            </a:r>
          </a:p>
          <a:p>
            <a:endParaRPr lang="fr-FR" sz="1400" dirty="0"/>
          </a:p>
          <a:p>
            <a:pPr lvl="1"/>
            <a:r>
              <a:rPr lang="fr-FR" sz="1400" dirty="0"/>
              <a:t>Langue(s) d’origine </a:t>
            </a:r>
          </a:p>
          <a:p>
            <a:pPr lvl="1"/>
            <a:r>
              <a:rPr lang="fr-FR" sz="1400" dirty="0"/>
              <a:t>Pays d’origine </a:t>
            </a:r>
          </a:p>
          <a:p>
            <a:pPr lvl="1"/>
            <a:r>
              <a:rPr lang="fr-FR" sz="1400" dirty="0"/>
              <a:t>Budget </a:t>
            </a:r>
          </a:p>
          <a:p>
            <a:pPr lvl="1"/>
            <a:r>
              <a:rPr lang="fr-FR" sz="1400" dirty="0"/>
              <a:t>Chiffre d’affaires global </a:t>
            </a:r>
          </a:p>
          <a:p>
            <a:pPr lvl="1"/>
            <a:r>
              <a:rPr lang="fr-FR" sz="1400" dirty="0"/>
              <a:t>Chiffre d’affaire local </a:t>
            </a:r>
          </a:p>
          <a:p>
            <a:pPr lvl="1"/>
            <a:r>
              <a:rPr lang="fr-FR" sz="1400" dirty="0"/>
              <a:t>Chiffre d’affaires local le premier weekend </a:t>
            </a:r>
          </a:p>
        </p:txBody>
      </p:sp>
      <p:pic>
        <p:nvPicPr>
          <p:cNvPr id="5" name="Image 4">
            <a:extLst>
              <a:ext uri="{FF2B5EF4-FFF2-40B4-BE49-F238E27FC236}">
                <a16:creationId xmlns:a16="http://schemas.microsoft.com/office/drawing/2014/main" id="{C4438BE4-BA22-1705-2EEB-848E9A57EA69}"/>
              </a:ext>
            </a:extLst>
          </p:cNvPr>
          <p:cNvPicPr>
            <a:picLocks noChangeAspect="1"/>
          </p:cNvPicPr>
          <p:nvPr/>
        </p:nvPicPr>
        <p:blipFill>
          <a:blip r:embed="rId3"/>
          <a:stretch>
            <a:fillRect/>
          </a:stretch>
        </p:blipFill>
        <p:spPr>
          <a:xfrm>
            <a:off x="6330431" y="1390781"/>
            <a:ext cx="4605540" cy="632710"/>
          </a:xfrm>
          <a:prstGeom prst="rect">
            <a:avLst/>
          </a:prstGeom>
        </p:spPr>
      </p:pic>
      <p:sp>
        <p:nvSpPr>
          <p:cNvPr id="6" name="ZoneTexte 5">
            <a:extLst>
              <a:ext uri="{FF2B5EF4-FFF2-40B4-BE49-F238E27FC236}">
                <a16:creationId xmlns:a16="http://schemas.microsoft.com/office/drawing/2014/main" id="{FF5D8E09-6494-0974-DD44-0741F8CD571F}"/>
              </a:ext>
            </a:extLst>
          </p:cNvPr>
          <p:cNvSpPr txBox="1"/>
          <p:nvPr/>
        </p:nvSpPr>
        <p:spPr>
          <a:xfrm>
            <a:off x="9585293" y="468606"/>
            <a:ext cx="1350678" cy="369332"/>
          </a:xfrm>
          <a:prstGeom prst="rect">
            <a:avLst/>
          </a:prstGeom>
          <a:noFill/>
        </p:spPr>
        <p:txBody>
          <a:bodyPr wrap="square" rtlCol="0">
            <a:spAutoFit/>
          </a:bodyPr>
          <a:lstStyle/>
          <a:p>
            <a:r>
              <a:rPr lang="fr-FR" dirty="0"/>
              <a:t>Id du film</a:t>
            </a:r>
          </a:p>
        </p:txBody>
      </p:sp>
      <p:cxnSp>
        <p:nvCxnSpPr>
          <p:cNvPr id="7" name="Connecteur droit avec flèche 6">
            <a:extLst>
              <a:ext uri="{FF2B5EF4-FFF2-40B4-BE49-F238E27FC236}">
                <a16:creationId xmlns:a16="http://schemas.microsoft.com/office/drawing/2014/main" id="{FE3CE354-1C24-4595-4404-7156631C9C13}"/>
              </a:ext>
            </a:extLst>
          </p:cNvPr>
          <p:cNvCxnSpPr>
            <a:cxnSpLocks/>
          </p:cNvCxnSpPr>
          <p:nvPr/>
        </p:nvCxnSpPr>
        <p:spPr>
          <a:xfrm flipH="1">
            <a:off x="9370243" y="870367"/>
            <a:ext cx="747100" cy="685056"/>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Rectangle 10">
            <a:extLst>
              <a:ext uri="{FF2B5EF4-FFF2-40B4-BE49-F238E27FC236}">
                <a16:creationId xmlns:a16="http://schemas.microsoft.com/office/drawing/2014/main" id="{A3747735-1F22-05A0-5410-B0DB93F74889}"/>
              </a:ext>
            </a:extLst>
          </p:cNvPr>
          <p:cNvSpPr/>
          <p:nvPr/>
        </p:nvSpPr>
        <p:spPr>
          <a:xfrm>
            <a:off x="8203890" y="1541299"/>
            <a:ext cx="2476679" cy="295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F86BEE2F-BA5C-1C8F-E79B-64000260BE8A}"/>
              </a:ext>
            </a:extLst>
          </p:cNvPr>
          <p:cNvPicPr>
            <a:picLocks noChangeAspect="1"/>
          </p:cNvPicPr>
          <p:nvPr/>
        </p:nvPicPr>
        <p:blipFill>
          <a:blip r:embed="rId4"/>
          <a:stretch>
            <a:fillRect/>
          </a:stretch>
        </p:blipFill>
        <p:spPr>
          <a:xfrm>
            <a:off x="6330431" y="2023491"/>
            <a:ext cx="4607657" cy="2540911"/>
          </a:xfrm>
          <a:prstGeom prst="rect">
            <a:avLst/>
          </a:prstGeom>
        </p:spPr>
      </p:pic>
      <p:pic>
        <p:nvPicPr>
          <p:cNvPr id="15" name="Image 14">
            <a:extLst>
              <a:ext uri="{FF2B5EF4-FFF2-40B4-BE49-F238E27FC236}">
                <a16:creationId xmlns:a16="http://schemas.microsoft.com/office/drawing/2014/main" id="{A1B9D897-A17F-4E21-C010-1A24E1F5899D}"/>
              </a:ext>
            </a:extLst>
          </p:cNvPr>
          <p:cNvPicPr>
            <a:picLocks noChangeAspect="1"/>
          </p:cNvPicPr>
          <p:nvPr/>
        </p:nvPicPr>
        <p:blipFill>
          <a:blip r:embed="rId5"/>
          <a:stretch>
            <a:fillRect/>
          </a:stretch>
        </p:blipFill>
        <p:spPr>
          <a:xfrm>
            <a:off x="5366785" y="4694431"/>
            <a:ext cx="6532831" cy="2026102"/>
          </a:xfrm>
          <a:prstGeom prst="rect">
            <a:avLst/>
          </a:prstGeom>
        </p:spPr>
      </p:pic>
    </p:spTree>
    <p:extLst>
      <p:ext uri="{BB962C8B-B14F-4D97-AF65-F5344CB8AC3E}">
        <p14:creationId xmlns:p14="http://schemas.microsoft.com/office/powerpoint/2010/main" val="2020052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2.2 </a:t>
            </a:r>
            <a:r>
              <a:rPr lang="fr-FR" dirty="0" err="1"/>
              <a:t>Scrapping</a:t>
            </a:r>
            <a:r>
              <a:rPr lang="fr-FR" dirty="0"/>
              <a:t> des données </a:t>
            </a:r>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168674" y="1657316"/>
            <a:ext cx="5598681" cy="4651341"/>
          </a:xfrm>
        </p:spPr>
        <p:txBody>
          <a:bodyPr anchor="ctr">
            <a:normAutofit/>
          </a:bodyPr>
          <a:lstStyle/>
          <a:p>
            <a:r>
              <a:rPr lang="fr-FR" sz="1400" dirty="0"/>
              <a:t>Les données concernant le budget et le chiffre d’affaires sont souvent indisponibles. Nous avons donc beaucoup de valeurs nan dans ces colonnes.</a:t>
            </a:r>
          </a:p>
          <a:p>
            <a:endParaRPr lang="fr-FR" sz="1400" dirty="0"/>
          </a:p>
          <a:p>
            <a:r>
              <a:rPr lang="fr-FR" sz="1400" dirty="0"/>
              <a:t>Le site IMDB disposant d’un système de détection de bots, nous avons du insérer dans le code des pauses aléatoires qui ont ralenties le </a:t>
            </a:r>
            <a:r>
              <a:rPr lang="fr-FR" sz="1400" dirty="0" err="1"/>
              <a:t>scrapping</a:t>
            </a:r>
            <a:r>
              <a:rPr lang="fr-FR" sz="1400" dirty="0"/>
              <a:t> des données.</a:t>
            </a:r>
          </a:p>
          <a:p>
            <a:pPr marL="0" indent="0">
              <a:buNone/>
            </a:pPr>
            <a:endParaRPr lang="fr-FR" sz="1400" dirty="0"/>
          </a:p>
          <a:p>
            <a:r>
              <a:rPr lang="fr-FR" sz="1400" dirty="0"/>
              <a:t>Notebook : </a:t>
            </a:r>
            <a:r>
              <a:rPr lang="fr-FR" sz="1400" dirty="0" err="1"/>
              <a:t>Scrapping</a:t>
            </a:r>
            <a:r>
              <a:rPr lang="fr-FR" sz="1400" dirty="0"/>
              <a:t> </a:t>
            </a:r>
            <a:r>
              <a:rPr lang="fr-FR" sz="1400" dirty="0" err="1"/>
              <a:t>IMDB.ipynb</a:t>
            </a:r>
            <a:endParaRPr lang="fr-FR" sz="1400" dirty="0"/>
          </a:p>
        </p:txBody>
      </p:sp>
      <p:pic>
        <p:nvPicPr>
          <p:cNvPr id="4" name="Image 3">
            <a:extLst>
              <a:ext uri="{FF2B5EF4-FFF2-40B4-BE49-F238E27FC236}">
                <a16:creationId xmlns:a16="http://schemas.microsoft.com/office/drawing/2014/main" id="{44A176ED-B5FD-827A-8F85-2B47437123BB}"/>
              </a:ext>
            </a:extLst>
          </p:cNvPr>
          <p:cNvPicPr>
            <a:picLocks noChangeAspect="1"/>
          </p:cNvPicPr>
          <p:nvPr/>
        </p:nvPicPr>
        <p:blipFill>
          <a:blip r:embed="rId3"/>
          <a:stretch>
            <a:fillRect/>
          </a:stretch>
        </p:blipFill>
        <p:spPr>
          <a:xfrm>
            <a:off x="5175315" y="4826017"/>
            <a:ext cx="6690175" cy="1747172"/>
          </a:xfrm>
          <a:prstGeom prst="rect">
            <a:avLst/>
          </a:prstGeom>
        </p:spPr>
      </p:pic>
      <p:pic>
        <p:nvPicPr>
          <p:cNvPr id="10" name="Image 9">
            <a:extLst>
              <a:ext uri="{FF2B5EF4-FFF2-40B4-BE49-F238E27FC236}">
                <a16:creationId xmlns:a16="http://schemas.microsoft.com/office/drawing/2014/main" id="{89DE4FE8-E46E-2460-8A9C-A22003403683}"/>
              </a:ext>
            </a:extLst>
          </p:cNvPr>
          <p:cNvPicPr>
            <a:picLocks noChangeAspect="1"/>
          </p:cNvPicPr>
          <p:nvPr/>
        </p:nvPicPr>
        <p:blipFill>
          <a:blip r:embed="rId4"/>
          <a:stretch>
            <a:fillRect/>
          </a:stretch>
        </p:blipFill>
        <p:spPr>
          <a:xfrm>
            <a:off x="6227976" y="1955406"/>
            <a:ext cx="5371165" cy="2496963"/>
          </a:xfrm>
          <a:prstGeom prst="rect">
            <a:avLst/>
          </a:prstGeom>
        </p:spPr>
      </p:pic>
    </p:spTree>
    <p:extLst>
      <p:ext uri="{BB962C8B-B14F-4D97-AF65-F5344CB8AC3E}">
        <p14:creationId xmlns:p14="http://schemas.microsoft.com/office/powerpoint/2010/main" val="2835756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3. </a:t>
            </a:r>
            <a:r>
              <a:rPr lang="fr-FR" dirty="0" err="1"/>
              <a:t>SensCritique</a:t>
            </a:r>
            <a:endParaRPr lang="fr-FR" dirty="0"/>
          </a:p>
        </p:txBody>
      </p:sp>
      <p:sp>
        <p:nvSpPr>
          <p:cNvPr id="3" name="Espace réservé du contenu 2">
            <a:extLst>
              <a:ext uri="{FF2B5EF4-FFF2-40B4-BE49-F238E27FC236}">
                <a16:creationId xmlns:a16="http://schemas.microsoft.com/office/drawing/2014/main" id="{3E4C0A90-7C9D-2630-4F19-227B2441B91E}"/>
              </a:ext>
            </a:extLst>
          </p:cNvPr>
          <p:cNvSpPr>
            <a:spLocks noGrp="1"/>
          </p:cNvSpPr>
          <p:nvPr>
            <p:ph idx="1"/>
          </p:nvPr>
        </p:nvSpPr>
        <p:spPr>
          <a:xfrm>
            <a:off x="1011935" y="1675712"/>
            <a:ext cx="10792673" cy="3182038"/>
          </a:xfrm>
        </p:spPr>
        <p:txBody>
          <a:bodyPr>
            <a:normAutofit/>
          </a:bodyPr>
          <a:lstStyle/>
          <a:p>
            <a:r>
              <a:rPr lang="fr-FR" sz="1800" dirty="0"/>
              <a:t>Nous avons scrappé les données sur </a:t>
            </a:r>
            <a:r>
              <a:rPr lang="fr-FR" sz="1800" dirty="0" err="1"/>
              <a:t>SensCritique</a:t>
            </a:r>
            <a:r>
              <a:rPr lang="fr-FR" sz="1800" dirty="0"/>
              <a:t> de la même manière que pour IMDB</a:t>
            </a:r>
          </a:p>
          <a:p>
            <a:endParaRPr lang="fr-FR" sz="1800" dirty="0"/>
          </a:p>
          <a:p>
            <a:pPr marL="800100" lvl="1" indent="-342900">
              <a:buFont typeface="+mj-lt"/>
              <a:buAutoNum type="arabicPeriod"/>
            </a:pPr>
            <a:r>
              <a:rPr lang="fr-FR" dirty="0"/>
              <a:t>Récupérer dans un premier temps les </a:t>
            </a:r>
            <a:r>
              <a:rPr lang="fr-FR" dirty="0" err="1"/>
              <a:t>ids</a:t>
            </a:r>
            <a:r>
              <a:rPr lang="fr-FR" dirty="0"/>
              <a:t> des films grâce à une recherche par mots clés et par similarité.</a:t>
            </a:r>
          </a:p>
          <a:p>
            <a:pPr marL="800100" lvl="1" indent="-342900">
              <a:buFont typeface="+mj-lt"/>
              <a:buAutoNum type="arabicPeriod"/>
            </a:pPr>
            <a:endParaRPr lang="fr-FR" dirty="0"/>
          </a:p>
          <a:p>
            <a:pPr marL="800100" lvl="1" indent="-342900">
              <a:buFont typeface="+mj-lt"/>
              <a:buAutoNum type="arabicPeriod"/>
            </a:pPr>
            <a:r>
              <a:rPr lang="fr-FR" dirty="0" err="1"/>
              <a:t>Scrapping</a:t>
            </a:r>
            <a:r>
              <a:rPr lang="fr-FR" dirty="0"/>
              <a:t> des critiques des utilisateurs pour chaque film à partir des </a:t>
            </a:r>
            <a:r>
              <a:rPr lang="fr-FR" dirty="0" err="1"/>
              <a:t>ids</a:t>
            </a:r>
            <a:r>
              <a:rPr lang="fr-FR" dirty="0"/>
              <a:t>.</a:t>
            </a:r>
          </a:p>
        </p:txBody>
      </p:sp>
    </p:spTree>
    <p:extLst>
      <p:ext uri="{BB962C8B-B14F-4D97-AF65-F5344CB8AC3E}">
        <p14:creationId xmlns:p14="http://schemas.microsoft.com/office/powerpoint/2010/main" val="723411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3.1</a:t>
            </a:r>
            <a:r>
              <a:rPr lang="fr-FR" sz="4000" dirty="0"/>
              <a:t> Recherche du film le plus similaire</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593889" y="2101519"/>
            <a:ext cx="3469064" cy="3771379"/>
          </a:xfrm>
        </p:spPr>
        <p:txBody>
          <a:bodyPr anchor="ctr">
            <a:normAutofit/>
          </a:bodyPr>
          <a:lstStyle/>
          <a:p>
            <a:r>
              <a:rPr lang="fr-FR" sz="1400" dirty="0"/>
              <a:t>De la même manière que pour IMDB, lorsque l’on entre les mots clés dans l’url, plusieurs résultats apparaissent et nous utilisons une fonction de similarité pour déterminer le meilleur candidat.</a:t>
            </a:r>
          </a:p>
          <a:p>
            <a:r>
              <a:rPr lang="fr-FR" sz="1400" dirty="0"/>
              <a:t>La seul différence est que cette fois nous avons les réalisateurs d’afficher à la place des acteurs.</a:t>
            </a:r>
          </a:p>
          <a:p>
            <a:r>
              <a:rPr lang="fr-FR" sz="1400" dirty="0"/>
              <a:t>Nous scrappons de cette manière les id de chaque film et la note moyenne données par les utilisateurs.</a:t>
            </a:r>
          </a:p>
        </p:txBody>
      </p:sp>
      <p:pic>
        <p:nvPicPr>
          <p:cNvPr id="5" name="Image 4">
            <a:extLst>
              <a:ext uri="{FF2B5EF4-FFF2-40B4-BE49-F238E27FC236}">
                <a16:creationId xmlns:a16="http://schemas.microsoft.com/office/drawing/2014/main" id="{1176FCA4-B72C-BD03-B860-0058C0CA7492}"/>
              </a:ext>
            </a:extLst>
          </p:cNvPr>
          <p:cNvPicPr>
            <a:picLocks noChangeAspect="1"/>
          </p:cNvPicPr>
          <p:nvPr/>
        </p:nvPicPr>
        <p:blipFill>
          <a:blip r:embed="rId3"/>
          <a:stretch>
            <a:fillRect/>
          </a:stretch>
        </p:blipFill>
        <p:spPr>
          <a:xfrm>
            <a:off x="4485803" y="1791847"/>
            <a:ext cx="7530467" cy="3882490"/>
          </a:xfrm>
          <a:prstGeom prst="rect">
            <a:avLst/>
          </a:prstGeom>
        </p:spPr>
      </p:pic>
    </p:spTree>
    <p:extLst>
      <p:ext uri="{BB962C8B-B14F-4D97-AF65-F5344CB8AC3E}">
        <p14:creationId xmlns:p14="http://schemas.microsoft.com/office/powerpoint/2010/main" val="3853740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DACCF-D73D-D3C6-6F33-DF837EDE228E}"/>
              </a:ext>
            </a:extLst>
          </p:cNvPr>
          <p:cNvSpPr>
            <a:spLocks noGrp="1"/>
          </p:cNvSpPr>
          <p:nvPr>
            <p:ph type="title"/>
          </p:nvPr>
        </p:nvSpPr>
        <p:spPr/>
        <p:txBody>
          <a:bodyPr/>
          <a:lstStyle/>
          <a:p>
            <a:r>
              <a:rPr lang="fr-FR"/>
              <a:t>Problématique </a:t>
            </a:r>
          </a:p>
        </p:txBody>
      </p:sp>
      <p:sp>
        <p:nvSpPr>
          <p:cNvPr id="3" name="Espace réservé du contenu 2">
            <a:extLst>
              <a:ext uri="{FF2B5EF4-FFF2-40B4-BE49-F238E27FC236}">
                <a16:creationId xmlns:a16="http://schemas.microsoft.com/office/drawing/2014/main" id="{EA3F94E8-DD51-9F66-3A7C-857AC82D11E8}"/>
              </a:ext>
            </a:extLst>
          </p:cNvPr>
          <p:cNvSpPr>
            <a:spLocks noGrp="1"/>
          </p:cNvSpPr>
          <p:nvPr>
            <p:ph idx="1"/>
          </p:nvPr>
        </p:nvSpPr>
        <p:spPr/>
        <p:txBody>
          <a:bodyPr vert="horz" lIns="91440" tIns="45720" rIns="91440" bIns="45720" rtlCol="0" anchor="t">
            <a:normAutofit/>
          </a:bodyPr>
          <a:lstStyle/>
          <a:p>
            <a:r>
              <a:rPr lang="fr-FR" sz="1800" dirty="0" err="1">
                <a:effectLst/>
                <a:latin typeface="Calibri"/>
                <a:ea typeface="Times New Roman" panose="02020603050405020304" pitchFamily="18" charset="0"/>
                <a:cs typeface="Times New Roman"/>
              </a:rPr>
              <a:t>AlloCiné</a:t>
            </a:r>
            <a:r>
              <a:rPr lang="fr-FR" sz="1800" dirty="0">
                <a:effectLst/>
                <a:latin typeface="Calibri"/>
                <a:ea typeface="Times New Roman" panose="02020603050405020304" pitchFamily="18" charset="0"/>
                <a:cs typeface="Times New Roman"/>
              </a:rPr>
              <a:t> et </a:t>
            </a:r>
            <a:r>
              <a:rPr lang="fr-FR" sz="1800" dirty="0" err="1">
                <a:effectLst/>
                <a:latin typeface="Calibri"/>
                <a:ea typeface="Times New Roman" panose="02020603050405020304" pitchFamily="18" charset="0"/>
                <a:cs typeface="Times New Roman"/>
              </a:rPr>
              <a:t>Sencritique</a:t>
            </a:r>
            <a:r>
              <a:rPr lang="fr-FR" sz="1800" dirty="0">
                <a:effectLst/>
                <a:latin typeface="Calibri"/>
                <a:ea typeface="Times New Roman" panose="02020603050405020304" pitchFamily="18" charset="0"/>
                <a:cs typeface="Times New Roman"/>
              </a:rPr>
              <a:t> sont deux plateformes en ligne portées sur le cinéma sur lesquelles des utilisateurs peuvent laisser des commentaires et des notes sur les films de leur choix.</a:t>
            </a:r>
          </a:p>
          <a:p>
            <a:endParaRPr lang="fr-FR" sz="1800" dirty="0">
              <a:effectLst/>
              <a:latin typeface="Calibri"/>
              <a:ea typeface="Times New Roman" panose="02020603050405020304" pitchFamily="18" charset="0"/>
              <a:cs typeface="Times New Roman"/>
            </a:endParaRPr>
          </a:p>
          <a:p>
            <a:pPr>
              <a:lnSpc>
                <a:spcPct val="107000"/>
              </a:lnSpc>
              <a:spcAft>
                <a:spcPts val="800"/>
              </a:spcAft>
            </a:pPr>
            <a:r>
              <a:rPr lang="fr-FR" sz="1800" dirty="0">
                <a:effectLst/>
                <a:latin typeface="Calibri"/>
                <a:ea typeface="Times New Roman" panose="02020603050405020304" pitchFamily="18" charset="0"/>
                <a:cs typeface="Times New Roman"/>
              </a:rPr>
              <a:t>La plateforme </a:t>
            </a:r>
            <a:r>
              <a:rPr lang="fr-FR" sz="1800" dirty="0" err="1">
                <a:effectLst/>
                <a:latin typeface="Calibri"/>
                <a:ea typeface="Times New Roman" panose="02020603050405020304" pitchFamily="18" charset="0"/>
                <a:cs typeface="Times New Roman"/>
              </a:rPr>
              <a:t>SensCritique</a:t>
            </a:r>
            <a:r>
              <a:rPr lang="fr-FR" sz="1800" dirty="0">
                <a:effectLst/>
                <a:latin typeface="Calibri"/>
                <a:ea typeface="Times New Roman" panose="02020603050405020304" pitchFamily="18" charset="0"/>
                <a:cs typeface="Times New Roman"/>
              </a:rPr>
              <a:t> a pour réputation </a:t>
            </a:r>
            <a:r>
              <a:rPr lang="fr-FR" sz="1800" dirty="0">
                <a:latin typeface="Calibri"/>
                <a:ea typeface="Times New Roman" panose="02020603050405020304" pitchFamily="18" charset="0"/>
                <a:cs typeface="Times New Roman"/>
              </a:rPr>
              <a:t>d’être utilisée par des</a:t>
            </a:r>
            <a:r>
              <a:rPr lang="fr-FR" sz="1800" dirty="0">
                <a:effectLst/>
                <a:latin typeface="Calibri"/>
                <a:ea typeface="Times New Roman" panose="02020603050405020304" pitchFamily="18" charset="0"/>
                <a:cs typeface="Times New Roman"/>
              </a:rPr>
              <a:t> utilisateurs passionnés et plus cinéphile qu’</a:t>
            </a:r>
            <a:r>
              <a:rPr lang="fr-FR" sz="1800" dirty="0" err="1">
                <a:effectLst/>
                <a:latin typeface="Calibri"/>
                <a:ea typeface="Times New Roman" panose="02020603050405020304" pitchFamily="18" charset="0"/>
                <a:cs typeface="Times New Roman"/>
              </a:rPr>
              <a:t>AlloCiné</a:t>
            </a:r>
            <a:r>
              <a:rPr lang="fr-FR" sz="1800" dirty="0">
                <a:effectLst/>
                <a:latin typeface="Calibri"/>
                <a:ea typeface="Times New Roman" panose="02020603050405020304" pitchFamily="18" charset="0"/>
                <a:cs typeface="Times New Roman"/>
              </a:rPr>
              <a:t> qui s’adresserait plutôt au grand public.</a:t>
            </a:r>
            <a:r>
              <a:rPr lang="fr-FR" sz="1800" dirty="0">
                <a:latin typeface="Calibri"/>
                <a:ea typeface="Times New Roman" panose="02020603050405020304" pitchFamily="18" charset="0"/>
                <a:cs typeface="Times New Roman"/>
              </a:rPr>
              <a:t> Les avis sur les films peuvent différer en orientation entre les deux sites</a:t>
            </a:r>
            <a:endParaRPr lang="fr-FR" sz="1800" dirty="0">
              <a:effectLst/>
              <a:latin typeface="Calibri"/>
              <a:ea typeface="Times New Roman" panose="02020603050405020304" pitchFamily="18" charset="0"/>
              <a:cs typeface="Times New Roman"/>
            </a:endParaRP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fr-FR" sz="1800" dirty="0">
                <a:effectLst/>
                <a:latin typeface="Calibri"/>
                <a:ea typeface="Times New Roman" panose="02020603050405020304" pitchFamily="18" charset="0"/>
                <a:cs typeface="Times New Roman"/>
              </a:rPr>
              <a:t>Notre objectif est de</a:t>
            </a:r>
            <a:r>
              <a:rPr lang="fr-FR" sz="1800" dirty="0">
                <a:latin typeface="Calibri"/>
                <a:ea typeface="Times New Roman" panose="02020603050405020304" pitchFamily="18" charset="0"/>
                <a:cs typeface="Times New Roman"/>
              </a:rPr>
              <a:t> centraliser les informations et les critiques de film sur une application et de</a:t>
            </a:r>
            <a:r>
              <a:rPr lang="fr-FR" sz="1800" dirty="0">
                <a:effectLst/>
                <a:latin typeface="Calibri"/>
                <a:ea typeface="Times New Roman" panose="02020603050405020304" pitchFamily="18" charset="0"/>
                <a:cs typeface="Times New Roman"/>
              </a:rPr>
              <a:t> déterminer les facteurs pouvant influencer les écarts de notes entre </a:t>
            </a:r>
            <a:r>
              <a:rPr lang="fr-FR" sz="1800" dirty="0">
                <a:latin typeface="Calibri"/>
                <a:ea typeface="Times New Roman" panose="02020603050405020304" pitchFamily="18" charset="0"/>
                <a:cs typeface="Times New Roman"/>
              </a:rPr>
              <a:t>les</a:t>
            </a:r>
            <a:r>
              <a:rPr lang="fr-FR" sz="1800" dirty="0">
                <a:effectLst/>
                <a:latin typeface="Calibri"/>
                <a:ea typeface="Times New Roman" panose="02020603050405020304" pitchFamily="18" charset="0"/>
                <a:cs typeface="Times New Roman"/>
              </a:rPr>
              <a:t> </a:t>
            </a:r>
            <a:r>
              <a:rPr lang="fr-FR" sz="1800" dirty="0">
                <a:latin typeface="Calibri"/>
                <a:ea typeface="Times New Roman" panose="02020603050405020304" pitchFamily="18" charset="0"/>
                <a:cs typeface="Times New Roman"/>
              </a:rPr>
              <a:t>plateformes</a:t>
            </a:r>
            <a:endParaRPr lang="fr-FR" dirty="0"/>
          </a:p>
          <a:p>
            <a:pPr>
              <a:lnSpc>
                <a:spcPct val="107000"/>
              </a:lnSpc>
              <a:spcAft>
                <a:spcPts val="800"/>
              </a:spcAft>
            </a:pPr>
            <a:endParaRPr lang="fr-FR" sz="1800" dirty="0">
              <a:effectLst/>
              <a:latin typeface="Calibri"/>
              <a:ea typeface="Times New Roman" panose="02020603050405020304" pitchFamily="18" charset="0"/>
              <a:cs typeface="Times New Roman" panose="02020603050405020304" pitchFamily="18" charset="0"/>
            </a:endParaRPr>
          </a:p>
          <a:p>
            <a:pPr>
              <a:lnSpc>
                <a:spcPct val="107000"/>
              </a:lnSpc>
              <a:spcAft>
                <a:spcPts val="800"/>
              </a:spcAft>
            </a:pPr>
            <a:endParaRPr lang="fr-FR" sz="1800" dirty="0">
              <a:latin typeface="Calibri"/>
              <a:ea typeface="Times New Roman" panose="02020603050405020304" pitchFamily="18" charset="0"/>
              <a:cs typeface="Times New Roman" panose="02020603050405020304" pitchFamily="18" charset="0"/>
            </a:endParaRPr>
          </a:p>
          <a:p>
            <a:endParaRPr lang="fr-FR" sz="1800" dirty="0">
              <a:latin typeface="Calibri"/>
              <a:ea typeface="Times New Roman" panose="02020603050405020304" pitchFamily="18" charset="0"/>
              <a:cs typeface="Times New Roman" panose="02020603050405020304" pitchFamily="18" charset="0"/>
            </a:endParaRPr>
          </a:p>
          <a:p>
            <a:endParaRPr lang="fr-FR" dirty="0">
              <a:latin typeface="Neue Haas Grotesk Text Pro"/>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1825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3.1</a:t>
            </a:r>
            <a:r>
              <a:rPr lang="fr-FR" sz="4000" dirty="0"/>
              <a:t> Recherche du film le plus similaire</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593888" y="2101519"/>
            <a:ext cx="4380513" cy="3771379"/>
          </a:xfrm>
        </p:spPr>
        <p:txBody>
          <a:bodyPr anchor="ctr">
            <a:normAutofit/>
          </a:bodyPr>
          <a:lstStyle/>
          <a:p>
            <a:r>
              <a:rPr lang="fr-FR" sz="1400" dirty="0"/>
              <a:t>Le site de </a:t>
            </a:r>
            <a:r>
              <a:rPr lang="fr-FR" sz="1400" dirty="0" err="1"/>
              <a:t>SensCritique</a:t>
            </a:r>
            <a:r>
              <a:rPr lang="fr-FR" sz="1400" dirty="0"/>
              <a:t> étant particulièrement lent, cela nous a pris 5h 47min avec 6 drivers en simultané de scrapper les </a:t>
            </a:r>
            <a:r>
              <a:rPr lang="fr-FR" sz="1400" dirty="0" err="1"/>
              <a:t>ids</a:t>
            </a:r>
            <a:r>
              <a:rPr lang="fr-FR" sz="1400" dirty="0"/>
              <a:t> des films.</a:t>
            </a:r>
          </a:p>
          <a:p>
            <a:r>
              <a:rPr lang="fr-FR" sz="1400" dirty="0"/>
              <a:t>Nous avons des meilleurs résultats pour la fonction de similarité que pour le </a:t>
            </a:r>
            <a:r>
              <a:rPr lang="fr-FR" sz="1400" dirty="0" err="1"/>
              <a:t>scrapping</a:t>
            </a:r>
            <a:r>
              <a:rPr lang="fr-FR" sz="1400" dirty="0"/>
              <a:t> sur IMDB.</a:t>
            </a:r>
          </a:p>
          <a:p>
            <a:r>
              <a:rPr lang="fr-FR" sz="1400" dirty="0"/>
              <a:t>Nous considérons que 18 344 films sont valides suite à l’observation des scores moyens de similarité.</a:t>
            </a:r>
          </a:p>
          <a:p>
            <a:r>
              <a:rPr lang="fr-FR" sz="1400" dirty="0"/>
              <a:t>Notebook : </a:t>
            </a:r>
            <a:r>
              <a:rPr lang="fr-FR" sz="1400" dirty="0" err="1"/>
              <a:t>Scrapping</a:t>
            </a:r>
            <a:r>
              <a:rPr lang="fr-FR" sz="1400" dirty="0"/>
              <a:t> </a:t>
            </a:r>
            <a:r>
              <a:rPr lang="fr-FR" sz="1400" dirty="0" err="1"/>
              <a:t>Senscritique.ipynb</a:t>
            </a:r>
            <a:endParaRPr lang="fr-FR" sz="1400" dirty="0"/>
          </a:p>
          <a:p>
            <a:endParaRPr lang="fr-FR" sz="1400" dirty="0"/>
          </a:p>
        </p:txBody>
      </p:sp>
      <p:pic>
        <p:nvPicPr>
          <p:cNvPr id="2050" name="Picture 2">
            <a:extLst>
              <a:ext uri="{FF2B5EF4-FFF2-40B4-BE49-F238E27FC236}">
                <a16:creationId xmlns:a16="http://schemas.microsoft.com/office/drawing/2014/main" id="{6963C55C-E9DA-35BB-45C1-C8676C941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276" y="1502241"/>
            <a:ext cx="5995546" cy="48071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16155404-7395-0423-539B-59DBDAD944DC}"/>
              </a:ext>
            </a:extLst>
          </p:cNvPr>
          <p:cNvPicPr>
            <a:picLocks noChangeAspect="1"/>
          </p:cNvPicPr>
          <p:nvPr/>
        </p:nvPicPr>
        <p:blipFill rotWithShape="1">
          <a:blip r:embed="rId4"/>
          <a:srcRect t="27323" r="7196"/>
          <a:stretch/>
        </p:blipFill>
        <p:spPr>
          <a:xfrm>
            <a:off x="258046" y="5769205"/>
            <a:ext cx="5020964" cy="713014"/>
          </a:xfrm>
          <a:prstGeom prst="rect">
            <a:avLst/>
          </a:prstGeom>
        </p:spPr>
      </p:pic>
    </p:spTree>
    <p:extLst>
      <p:ext uri="{BB962C8B-B14F-4D97-AF65-F5344CB8AC3E}">
        <p14:creationId xmlns:p14="http://schemas.microsoft.com/office/powerpoint/2010/main" val="2957741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3.2</a:t>
            </a:r>
            <a:r>
              <a:rPr lang="fr-FR" sz="4000" dirty="0"/>
              <a:t> </a:t>
            </a:r>
            <a:r>
              <a:rPr lang="fr-FR" sz="4000" dirty="0" err="1"/>
              <a:t>Scrapping</a:t>
            </a:r>
            <a:r>
              <a:rPr lang="fr-FR" sz="4000" dirty="0"/>
              <a:t> des critiques</a:t>
            </a:r>
            <a:endParaRPr lang="fr-FR" dirty="0"/>
          </a:p>
        </p:txBody>
      </p:sp>
      <p:sp>
        <p:nvSpPr>
          <p:cNvPr id="9" name="Espace réservé du contenu 4">
            <a:extLst>
              <a:ext uri="{FF2B5EF4-FFF2-40B4-BE49-F238E27FC236}">
                <a16:creationId xmlns:a16="http://schemas.microsoft.com/office/drawing/2014/main" id="{A6F4F5DE-5EBF-E60B-B3B0-BE3F3B06E283}"/>
              </a:ext>
            </a:extLst>
          </p:cNvPr>
          <p:cNvSpPr>
            <a:spLocks noGrp="1"/>
          </p:cNvSpPr>
          <p:nvPr>
            <p:ph idx="1"/>
          </p:nvPr>
        </p:nvSpPr>
        <p:spPr>
          <a:xfrm>
            <a:off x="650450" y="1610669"/>
            <a:ext cx="4581426" cy="4545034"/>
          </a:xfrm>
        </p:spPr>
        <p:txBody>
          <a:bodyPr anchor="ctr">
            <a:normAutofit/>
          </a:bodyPr>
          <a:lstStyle/>
          <a:p>
            <a:r>
              <a:rPr lang="fr-FR" sz="1400" dirty="0"/>
              <a:t>Malheureusement nous n’avons pas pu scrapper les critiques des utilisateurs comme nous le voulions. </a:t>
            </a:r>
          </a:p>
          <a:p>
            <a:r>
              <a:rPr lang="fr-FR" sz="1400" dirty="0"/>
              <a:t>Comme visible sur la capture d’écran, si l’on souhaite accéder à la critique d’un utilisateur en entier il faut cliquer sur le « lire la critique » ce qui nous amène vers un autre lien.</a:t>
            </a:r>
          </a:p>
          <a:p>
            <a:r>
              <a:rPr lang="fr-FR" sz="1400" dirty="0"/>
              <a:t>Cela signifie que pour scrapper les critiques d’un film il faut se rendre à un lien par critique ce qui est très </a:t>
            </a:r>
            <a:r>
              <a:rPr lang="fr-FR" sz="1400" dirty="0" err="1"/>
              <a:t>très</a:t>
            </a:r>
            <a:r>
              <a:rPr lang="fr-FR" sz="1400" dirty="0"/>
              <a:t> long (particulièrement sur </a:t>
            </a:r>
            <a:r>
              <a:rPr lang="fr-FR" sz="1400" dirty="0" err="1"/>
              <a:t>SensCritique</a:t>
            </a:r>
            <a:r>
              <a:rPr lang="fr-FR" sz="1400" dirty="0"/>
              <a:t>)</a:t>
            </a:r>
          </a:p>
          <a:p>
            <a:r>
              <a:rPr lang="fr-FR" sz="1400" dirty="0"/>
              <a:t>Nous avons donc abandonné l’idée de scrapper les critiques sur </a:t>
            </a:r>
            <a:r>
              <a:rPr lang="fr-FR" sz="1400" dirty="0" err="1"/>
              <a:t>Senscritique</a:t>
            </a:r>
            <a:r>
              <a:rPr lang="fr-FR" sz="1400" dirty="0"/>
              <a:t> de la même manière que sur </a:t>
            </a:r>
            <a:r>
              <a:rPr lang="fr-FR" sz="1400" dirty="0" err="1"/>
              <a:t>Allociné</a:t>
            </a:r>
            <a:r>
              <a:rPr lang="fr-FR" sz="1400" dirty="0"/>
              <a:t> et n’avons pu utiliser qu’un petit échantillon d’avis utilisateurs pour comparer les deux.</a:t>
            </a:r>
          </a:p>
        </p:txBody>
      </p:sp>
      <p:pic>
        <p:nvPicPr>
          <p:cNvPr id="5" name="Image 4">
            <a:extLst>
              <a:ext uri="{FF2B5EF4-FFF2-40B4-BE49-F238E27FC236}">
                <a16:creationId xmlns:a16="http://schemas.microsoft.com/office/drawing/2014/main" id="{C0CBEC97-D838-3A36-69F3-8BFB35BF3497}"/>
              </a:ext>
            </a:extLst>
          </p:cNvPr>
          <p:cNvPicPr>
            <a:picLocks noChangeAspect="1"/>
          </p:cNvPicPr>
          <p:nvPr/>
        </p:nvPicPr>
        <p:blipFill rotWithShape="1">
          <a:blip r:embed="rId3"/>
          <a:srcRect t="23935" r="18407"/>
          <a:stretch/>
        </p:blipFill>
        <p:spPr>
          <a:xfrm>
            <a:off x="5156461" y="1503572"/>
            <a:ext cx="4100660" cy="2438387"/>
          </a:xfrm>
          <a:prstGeom prst="rect">
            <a:avLst/>
          </a:prstGeom>
        </p:spPr>
      </p:pic>
      <p:pic>
        <p:nvPicPr>
          <p:cNvPr id="7" name="Image 6">
            <a:extLst>
              <a:ext uri="{FF2B5EF4-FFF2-40B4-BE49-F238E27FC236}">
                <a16:creationId xmlns:a16="http://schemas.microsoft.com/office/drawing/2014/main" id="{50E3CD66-E34E-8AB0-832E-D4F3622D2AFF}"/>
              </a:ext>
            </a:extLst>
          </p:cNvPr>
          <p:cNvPicPr>
            <a:picLocks noChangeAspect="1"/>
          </p:cNvPicPr>
          <p:nvPr/>
        </p:nvPicPr>
        <p:blipFill>
          <a:blip r:embed="rId4"/>
          <a:stretch>
            <a:fillRect/>
          </a:stretch>
        </p:blipFill>
        <p:spPr>
          <a:xfrm>
            <a:off x="6701066" y="4030756"/>
            <a:ext cx="5112110" cy="2647343"/>
          </a:xfrm>
          <a:prstGeom prst="rect">
            <a:avLst/>
          </a:prstGeom>
        </p:spPr>
      </p:pic>
    </p:spTree>
    <p:extLst>
      <p:ext uri="{BB962C8B-B14F-4D97-AF65-F5344CB8AC3E}">
        <p14:creationId xmlns:p14="http://schemas.microsoft.com/office/powerpoint/2010/main" val="2541265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74CA0C-E1FE-0876-1526-F25C7F10FC02}"/>
              </a:ext>
            </a:extLst>
          </p:cNvPr>
          <p:cNvSpPr>
            <a:spLocks noGrp="1"/>
          </p:cNvSpPr>
          <p:nvPr>
            <p:ph type="title"/>
          </p:nvPr>
        </p:nvSpPr>
        <p:spPr/>
        <p:txBody>
          <a:bodyPr/>
          <a:lstStyle/>
          <a:p>
            <a:r>
              <a:rPr lang="fr-FR" dirty="0"/>
              <a:t>Analyse des données</a:t>
            </a:r>
          </a:p>
        </p:txBody>
      </p:sp>
    </p:spTree>
    <p:extLst>
      <p:ext uri="{BB962C8B-B14F-4D97-AF65-F5344CB8AC3E}">
        <p14:creationId xmlns:p14="http://schemas.microsoft.com/office/powerpoint/2010/main" val="2530473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C60E1-0FB7-C271-3029-783A76D79B80}"/>
              </a:ext>
            </a:extLst>
          </p:cNvPr>
          <p:cNvSpPr>
            <a:spLocks noGrp="1"/>
          </p:cNvSpPr>
          <p:nvPr>
            <p:ph type="title"/>
          </p:nvPr>
        </p:nvSpPr>
        <p:spPr/>
        <p:txBody>
          <a:bodyPr/>
          <a:lstStyle/>
          <a:p>
            <a:r>
              <a:rPr lang="fr-FR" dirty="0"/>
              <a:t>Plan</a:t>
            </a:r>
          </a:p>
        </p:txBody>
      </p:sp>
      <p:sp>
        <p:nvSpPr>
          <p:cNvPr id="3" name="Espace réservé du contenu 2">
            <a:extLst>
              <a:ext uri="{FF2B5EF4-FFF2-40B4-BE49-F238E27FC236}">
                <a16:creationId xmlns:a16="http://schemas.microsoft.com/office/drawing/2014/main" id="{3E4C0A90-7C9D-2630-4F19-227B2441B91E}"/>
              </a:ext>
            </a:extLst>
          </p:cNvPr>
          <p:cNvSpPr>
            <a:spLocks noGrp="1"/>
          </p:cNvSpPr>
          <p:nvPr>
            <p:ph idx="1"/>
          </p:nvPr>
        </p:nvSpPr>
        <p:spPr>
          <a:xfrm>
            <a:off x="1011935" y="2262432"/>
            <a:ext cx="10792673" cy="4200311"/>
          </a:xfrm>
        </p:spPr>
        <p:txBody>
          <a:bodyPr>
            <a:normAutofit/>
          </a:bodyPr>
          <a:lstStyle/>
          <a:p>
            <a:r>
              <a:rPr lang="fr-FR" sz="2000" dirty="0"/>
              <a:t>Après avoir regroupé les données dans des </a:t>
            </a:r>
            <a:r>
              <a:rPr lang="fr-FR" sz="2000" dirty="0" err="1"/>
              <a:t>datasets</a:t>
            </a:r>
            <a:r>
              <a:rPr lang="fr-FR" sz="2000" dirty="0"/>
              <a:t> exploitables nous avons ensuite réalisé un analyse des données, pour comprendre les différences de notations entre la Presse, les utilisateurs </a:t>
            </a:r>
            <a:r>
              <a:rPr lang="fr-FR" sz="2000" dirty="0" err="1"/>
              <a:t>AlloCiné</a:t>
            </a:r>
            <a:r>
              <a:rPr lang="fr-FR" sz="2000" dirty="0"/>
              <a:t> et ceux de </a:t>
            </a:r>
            <a:r>
              <a:rPr lang="fr-FR" sz="2000" dirty="0" err="1"/>
              <a:t>SensCritique</a:t>
            </a:r>
            <a:r>
              <a:rPr lang="fr-FR" sz="2000" dirty="0"/>
              <a:t>.</a:t>
            </a:r>
          </a:p>
          <a:p>
            <a:endParaRPr lang="fr-FR" sz="2000" dirty="0"/>
          </a:p>
          <a:p>
            <a:r>
              <a:rPr lang="fr-FR" sz="2000" dirty="0"/>
              <a:t>Elle se décompose en 3 parties : </a:t>
            </a:r>
          </a:p>
          <a:p>
            <a:pPr lvl="1"/>
            <a:r>
              <a:rPr lang="fr-FR" sz="1600" dirty="0"/>
              <a:t>Exploration</a:t>
            </a:r>
          </a:p>
          <a:p>
            <a:pPr lvl="1"/>
            <a:r>
              <a:rPr lang="fr-FR" sz="1600" dirty="0"/>
              <a:t>Comparaison des commentaires </a:t>
            </a:r>
          </a:p>
          <a:p>
            <a:pPr lvl="1"/>
            <a:r>
              <a:rPr lang="fr-FR" sz="1600" dirty="0"/>
              <a:t>Intelligence artificielle</a:t>
            </a:r>
          </a:p>
          <a:p>
            <a:pPr lvl="1"/>
            <a:endParaRPr lang="fr-FR" sz="1600" dirty="0"/>
          </a:p>
          <a:p>
            <a:r>
              <a:rPr lang="fr-FR" sz="2000" dirty="0"/>
              <a:t>Les graphiques proviennent du Notebook Analyse des </a:t>
            </a:r>
            <a:r>
              <a:rPr lang="fr-FR" sz="2000" dirty="0" err="1"/>
              <a:t>données.ipynb</a:t>
            </a:r>
            <a:endParaRPr lang="fr-FR" sz="2000" dirty="0"/>
          </a:p>
          <a:p>
            <a:pPr lvl="1"/>
            <a:endParaRPr lang="fr-FR" sz="1600" dirty="0"/>
          </a:p>
          <a:p>
            <a:endParaRPr lang="fr-FR" sz="2000" dirty="0"/>
          </a:p>
          <a:p>
            <a:endParaRPr lang="fr-FR" sz="2000" dirty="0"/>
          </a:p>
        </p:txBody>
      </p:sp>
    </p:spTree>
    <p:extLst>
      <p:ext uri="{BB962C8B-B14F-4D97-AF65-F5344CB8AC3E}">
        <p14:creationId xmlns:p14="http://schemas.microsoft.com/office/powerpoint/2010/main" val="3125465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p:txBody>
          <a:bodyPr/>
          <a:lstStyle/>
          <a:p>
            <a:r>
              <a:rPr lang="fr-FR" dirty="0"/>
              <a:t>1. Exploration : Distribution</a:t>
            </a:r>
          </a:p>
        </p:txBody>
      </p:sp>
      <p:sp>
        <p:nvSpPr>
          <p:cNvPr id="3" name="Espace réservé du contenu 2">
            <a:extLst>
              <a:ext uri="{FF2B5EF4-FFF2-40B4-BE49-F238E27FC236}">
                <a16:creationId xmlns:a16="http://schemas.microsoft.com/office/drawing/2014/main" id="{D9C79A5B-940D-A751-DF0A-0EF4E9C17F8E}"/>
              </a:ext>
            </a:extLst>
          </p:cNvPr>
          <p:cNvSpPr>
            <a:spLocks noGrp="1"/>
          </p:cNvSpPr>
          <p:nvPr>
            <p:ph idx="1"/>
          </p:nvPr>
        </p:nvSpPr>
        <p:spPr>
          <a:xfrm>
            <a:off x="6096000" y="2488676"/>
            <a:ext cx="5841413" cy="3346516"/>
          </a:xfrm>
        </p:spPr>
        <p:txBody>
          <a:bodyPr>
            <a:normAutofit/>
          </a:bodyPr>
          <a:lstStyle/>
          <a:p>
            <a:pPr marL="0" indent="0">
              <a:buNone/>
            </a:pPr>
            <a:r>
              <a:rPr lang="fr-FR" sz="1800" dirty="0"/>
              <a:t>Nous nous sommes dans un premier temps intéressé à la distribution du </a:t>
            </a:r>
            <a:r>
              <a:rPr lang="fr-FR" sz="1800" dirty="0" err="1"/>
              <a:t>dataset</a:t>
            </a:r>
            <a:r>
              <a:rPr lang="fr-FR" sz="1800" dirty="0"/>
              <a:t>. </a:t>
            </a:r>
          </a:p>
          <a:p>
            <a:pPr marL="0" indent="0">
              <a:buNone/>
            </a:pPr>
            <a:r>
              <a:rPr lang="fr-FR" sz="1800" dirty="0"/>
              <a:t>Nous pouvons voir que le nombre de films enregistrés est en augmentation sur les dernières années. </a:t>
            </a:r>
          </a:p>
          <a:p>
            <a:pPr marL="0" indent="0">
              <a:buNone/>
            </a:pPr>
            <a:r>
              <a:rPr lang="fr-FR" sz="1800" dirty="0"/>
              <a:t>Cela vient probablement du fait que nous les avons scrappés dans l’ordre de tendance sur </a:t>
            </a:r>
            <a:r>
              <a:rPr lang="fr-FR" sz="1800" dirty="0" err="1"/>
              <a:t>AlloCiné</a:t>
            </a:r>
            <a:r>
              <a:rPr lang="fr-FR" sz="1800" dirty="0"/>
              <a:t> et qu’il y a donc plus de chances d’obtenir des films récents.</a:t>
            </a:r>
          </a:p>
        </p:txBody>
      </p:sp>
      <p:pic>
        <p:nvPicPr>
          <p:cNvPr id="4098" name="Picture 2">
            <a:extLst>
              <a:ext uri="{FF2B5EF4-FFF2-40B4-BE49-F238E27FC236}">
                <a16:creationId xmlns:a16="http://schemas.microsoft.com/office/drawing/2014/main" id="{048583AA-72B5-4249-C7F3-C1D15F60A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87" y="1503758"/>
            <a:ext cx="5608885" cy="4937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871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p:txBody>
          <a:bodyPr/>
          <a:lstStyle/>
          <a:p>
            <a:r>
              <a:rPr lang="fr-FR" dirty="0"/>
              <a:t>1. Exploration : Distribution</a:t>
            </a:r>
          </a:p>
        </p:txBody>
      </p:sp>
      <p:sp>
        <p:nvSpPr>
          <p:cNvPr id="3" name="Espace réservé du contenu 2">
            <a:extLst>
              <a:ext uri="{FF2B5EF4-FFF2-40B4-BE49-F238E27FC236}">
                <a16:creationId xmlns:a16="http://schemas.microsoft.com/office/drawing/2014/main" id="{D9C79A5B-940D-A751-DF0A-0EF4E9C17F8E}"/>
              </a:ext>
            </a:extLst>
          </p:cNvPr>
          <p:cNvSpPr>
            <a:spLocks noGrp="1"/>
          </p:cNvSpPr>
          <p:nvPr>
            <p:ph idx="1"/>
          </p:nvPr>
        </p:nvSpPr>
        <p:spPr>
          <a:xfrm>
            <a:off x="6398329" y="5370716"/>
            <a:ext cx="5081111" cy="810705"/>
          </a:xfrm>
        </p:spPr>
        <p:txBody>
          <a:bodyPr>
            <a:normAutofit/>
          </a:bodyPr>
          <a:lstStyle/>
          <a:p>
            <a:pPr marL="0" indent="0">
              <a:buNone/>
            </a:pPr>
            <a:r>
              <a:rPr lang="fr-FR" sz="1800" dirty="0"/>
              <a:t>Acteurs, scénaristes et réalisateurs avec le plus de films.</a:t>
            </a:r>
          </a:p>
        </p:txBody>
      </p:sp>
      <p:pic>
        <p:nvPicPr>
          <p:cNvPr id="6146" name="Picture 2">
            <a:extLst>
              <a:ext uri="{FF2B5EF4-FFF2-40B4-BE49-F238E27FC236}">
                <a16:creationId xmlns:a16="http://schemas.microsoft.com/office/drawing/2014/main" id="{7BF4D0ED-B262-7BBC-3393-BB3426A62A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859" y="1496765"/>
            <a:ext cx="4798243" cy="251220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9CCD036-02E4-3969-74E3-2C3BE4E834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5453" y="1451782"/>
            <a:ext cx="4798243" cy="25571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D7DEFE79-F072-528C-E443-4D6867FC9C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858" y="4105554"/>
            <a:ext cx="4798243" cy="253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225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p:txBody>
          <a:bodyPr/>
          <a:lstStyle/>
          <a:p>
            <a:r>
              <a:rPr lang="fr-FR" dirty="0"/>
              <a:t>1. Exploration : Distribution</a:t>
            </a:r>
          </a:p>
        </p:txBody>
      </p:sp>
      <p:sp>
        <p:nvSpPr>
          <p:cNvPr id="3" name="Espace réservé du contenu 2">
            <a:extLst>
              <a:ext uri="{FF2B5EF4-FFF2-40B4-BE49-F238E27FC236}">
                <a16:creationId xmlns:a16="http://schemas.microsoft.com/office/drawing/2014/main" id="{D9C79A5B-940D-A751-DF0A-0EF4E9C17F8E}"/>
              </a:ext>
            </a:extLst>
          </p:cNvPr>
          <p:cNvSpPr>
            <a:spLocks noGrp="1"/>
          </p:cNvSpPr>
          <p:nvPr>
            <p:ph idx="1"/>
          </p:nvPr>
        </p:nvSpPr>
        <p:spPr>
          <a:xfrm>
            <a:off x="2154826" y="5997752"/>
            <a:ext cx="7882348" cy="810705"/>
          </a:xfrm>
        </p:spPr>
        <p:txBody>
          <a:bodyPr>
            <a:normAutofit/>
          </a:bodyPr>
          <a:lstStyle/>
          <a:p>
            <a:pPr marL="0" indent="0">
              <a:buNone/>
            </a:pPr>
            <a:r>
              <a:rPr lang="fr-FR" sz="1800" dirty="0"/>
              <a:t>Le genre avec le plus de films est de loin le Drame suivi de la comédie</a:t>
            </a:r>
          </a:p>
        </p:txBody>
      </p:sp>
      <p:pic>
        <p:nvPicPr>
          <p:cNvPr id="7170" name="Picture 2">
            <a:extLst>
              <a:ext uri="{FF2B5EF4-FFF2-40B4-BE49-F238E27FC236}">
                <a16:creationId xmlns:a16="http://schemas.microsoft.com/office/drawing/2014/main" id="{A5BBA6AA-7B35-50FE-6771-56ABF3C6C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499" y="1388852"/>
            <a:ext cx="8371002" cy="442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34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p:txBody>
          <a:bodyPr/>
          <a:lstStyle/>
          <a:p>
            <a:r>
              <a:rPr lang="fr-FR" dirty="0"/>
              <a:t>1. Exploration : Distribution</a:t>
            </a:r>
          </a:p>
        </p:txBody>
      </p:sp>
      <p:sp>
        <p:nvSpPr>
          <p:cNvPr id="3" name="Espace réservé du contenu 2">
            <a:extLst>
              <a:ext uri="{FF2B5EF4-FFF2-40B4-BE49-F238E27FC236}">
                <a16:creationId xmlns:a16="http://schemas.microsoft.com/office/drawing/2014/main" id="{D9C79A5B-940D-A751-DF0A-0EF4E9C17F8E}"/>
              </a:ext>
            </a:extLst>
          </p:cNvPr>
          <p:cNvSpPr>
            <a:spLocks noGrp="1"/>
          </p:cNvSpPr>
          <p:nvPr>
            <p:ph idx="1"/>
          </p:nvPr>
        </p:nvSpPr>
        <p:spPr>
          <a:xfrm>
            <a:off x="668918" y="5498655"/>
            <a:ext cx="10854164" cy="810705"/>
          </a:xfrm>
        </p:spPr>
        <p:txBody>
          <a:bodyPr>
            <a:normAutofit fontScale="92500" lnSpcReduction="20000"/>
          </a:bodyPr>
          <a:lstStyle/>
          <a:p>
            <a:pPr marL="0" indent="0">
              <a:buNone/>
            </a:pPr>
            <a:r>
              <a:rPr lang="fr-FR" sz="1800" dirty="0"/>
              <a:t>Nous observons que la France possède une part assez importante en nombre de films dans notre </a:t>
            </a:r>
            <a:r>
              <a:rPr lang="fr-FR" sz="1800" dirty="0" err="1"/>
              <a:t>dataset</a:t>
            </a:r>
            <a:r>
              <a:rPr lang="fr-FR" sz="1800" dirty="0"/>
              <a:t>. Il s’agit probablement d’un biais venant du fait que les données ont été scrappées sur une plateforme française.</a:t>
            </a:r>
          </a:p>
        </p:txBody>
      </p:sp>
      <p:pic>
        <p:nvPicPr>
          <p:cNvPr id="8194" name="Picture 2">
            <a:extLst>
              <a:ext uri="{FF2B5EF4-FFF2-40B4-BE49-F238E27FC236}">
                <a16:creationId xmlns:a16="http://schemas.microsoft.com/office/drawing/2014/main" id="{371DAC61-27CE-F173-3B46-46046BED4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74" y="1951469"/>
            <a:ext cx="5458120" cy="295506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52498B1-73B3-B107-124D-6FA360F4E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837" y="1920554"/>
            <a:ext cx="5458120" cy="3016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5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p:txBody>
          <a:bodyPr/>
          <a:lstStyle/>
          <a:p>
            <a:r>
              <a:rPr lang="fr-FR" dirty="0"/>
              <a:t>1. Exploration : Distribution</a:t>
            </a:r>
          </a:p>
        </p:txBody>
      </p:sp>
      <p:sp>
        <p:nvSpPr>
          <p:cNvPr id="3" name="Espace réservé du contenu 2">
            <a:extLst>
              <a:ext uri="{FF2B5EF4-FFF2-40B4-BE49-F238E27FC236}">
                <a16:creationId xmlns:a16="http://schemas.microsoft.com/office/drawing/2014/main" id="{D9C79A5B-940D-A751-DF0A-0EF4E9C17F8E}"/>
              </a:ext>
            </a:extLst>
          </p:cNvPr>
          <p:cNvSpPr>
            <a:spLocks noGrp="1"/>
          </p:cNvSpPr>
          <p:nvPr>
            <p:ph idx="1"/>
          </p:nvPr>
        </p:nvSpPr>
        <p:spPr>
          <a:xfrm>
            <a:off x="668917" y="5819166"/>
            <a:ext cx="10854164" cy="810705"/>
          </a:xfrm>
        </p:spPr>
        <p:txBody>
          <a:bodyPr>
            <a:normAutofit fontScale="92500" lnSpcReduction="20000"/>
          </a:bodyPr>
          <a:lstStyle/>
          <a:p>
            <a:pPr marL="0" indent="0">
              <a:buNone/>
            </a:pPr>
            <a:r>
              <a:rPr lang="fr-FR" sz="1800" dirty="0"/>
              <a:t>Sur </a:t>
            </a:r>
            <a:r>
              <a:rPr lang="fr-FR" sz="1800" dirty="0" err="1"/>
              <a:t>Allociné</a:t>
            </a:r>
            <a:r>
              <a:rPr lang="fr-FR" sz="1800" dirty="0"/>
              <a:t>, un seul support de sortie est renseigné lorsque nous scrappons les films mais nous ne sommes pas sûrs de la manière dont le support indiqué est choisi (un film sortant en salle fini également par sortir en DVD).</a:t>
            </a:r>
          </a:p>
        </p:txBody>
      </p:sp>
      <p:pic>
        <p:nvPicPr>
          <p:cNvPr id="9218" name="Picture 2">
            <a:extLst>
              <a:ext uri="{FF2B5EF4-FFF2-40B4-BE49-F238E27FC236}">
                <a16:creationId xmlns:a16="http://schemas.microsoft.com/office/drawing/2014/main" id="{0C602570-CCB3-93AC-1E10-8E6A24F69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770" y="1502269"/>
            <a:ext cx="7707921" cy="398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27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p:txBody>
          <a:bodyPr/>
          <a:lstStyle/>
          <a:p>
            <a:r>
              <a:rPr lang="fr-FR" dirty="0"/>
              <a:t>1. Exploration : Distribution</a:t>
            </a:r>
          </a:p>
        </p:txBody>
      </p:sp>
      <p:sp>
        <p:nvSpPr>
          <p:cNvPr id="3" name="Espace réservé du contenu 2">
            <a:extLst>
              <a:ext uri="{FF2B5EF4-FFF2-40B4-BE49-F238E27FC236}">
                <a16:creationId xmlns:a16="http://schemas.microsoft.com/office/drawing/2014/main" id="{D9C79A5B-940D-A751-DF0A-0EF4E9C17F8E}"/>
              </a:ext>
            </a:extLst>
          </p:cNvPr>
          <p:cNvSpPr>
            <a:spLocks noGrp="1"/>
          </p:cNvSpPr>
          <p:nvPr>
            <p:ph idx="1"/>
          </p:nvPr>
        </p:nvSpPr>
        <p:spPr>
          <a:xfrm>
            <a:off x="668918" y="6047295"/>
            <a:ext cx="10854164" cy="810705"/>
          </a:xfrm>
        </p:spPr>
        <p:txBody>
          <a:bodyPr>
            <a:normAutofit/>
          </a:bodyPr>
          <a:lstStyle/>
          <a:p>
            <a:pPr marL="0" indent="0">
              <a:buNone/>
            </a:pPr>
            <a:r>
              <a:rPr lang="fr-FR" sz="1800" dirty="0"/>
              <a:t>Voici les distribution des notes attribuées par la presse, les utilisateurs de </a:t>
            </a:r>
            <a:r>
              <a:rPr lang="fr-FR" sz="1800" dirty="0" err="1"/>
              <a:t>SensCritique</a:t>
            </a:r>
            <a:r>
              <a:rPr lang="fr-FR" sz="1800" dirty="0"/>
              <a:t> et d’</a:t>
            </a:r>
            <a:r>
              <a:rPr lang="fr-FR" sz="1800" dirty="0" err="1"/>
              <a:t>Allociné</a:t>
            </a:r>
            <a:r>
              <a:rPr lang="fr-FR" sz="1800" dirty="0"/>
              <a:t>.</a:t>
            </a:r>
          </a:p>
        </p:txBody>
      </p:sp>
      <p:pic>
        <p:nvPicPr>
          <p:cNvPr id="10242" name="Picture 2">
            <a:extLst>
              <a:ext uri="{FF2B5EF4-FFF2-40B4-BE49-F238E27FC236}">
                <a16:creationId xmlns:a16="http://schemas.microsoft.com/office/drawing/2014/main" id="{D4616498-F571-9D58-E8CD-A66C0B6C86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18" y="1647334"/>
            <a:ext cx="3979879" cy="356333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357BDE0A-3462-140D-DA87-2FED03210C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8793" y="1684816"/>
            <a:ext cx="3979879" cy="35692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32B3E11A-9F1B-BCA8-8905-33BBBA9B8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3205" y="1647334"/>
            <a:ext cx="4014412" cy="360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665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F2C5F9-C057-DEA0-9678-B707135F85C2}"/>
              </a:ext>
            </a:extLst>
          </p:cNvPr>
          <p:cNvSpPr>
            <a:spLocks noGrp="1"/>
          </p:cNvSpPr>
          <p:nvPr>
            <p:ph type="title"/>
          </p:nvPr>
        </p:nvSpPr>
        <p:spPr/>
        <p:txBody>
          <a:bodyPr/>
          <a:lstStyle/>
          <a:p>
            <a:r>
              <a:rPr lang="fr-FR" dirty="0"/>
              <a:t>Présentation des plateformes</a:t>
            </a:r>
          </a:p>
        </p:txBody>
      </p:sp>
      <p:sp>
        <p:nvSpPr>
          <p:cNvPr id="3" name="Espace réservé du contenu 2">
            <a:extLst>
              <a:ext uri="{FF2B5EF4-FFF2-40B4-BE49-F238E27FC236}">
                <a16:creationId xmlns:a16="http://schemas.microsoft.com/office/drawing/2014/main" id="{329A895D-C7B3-BE43-9526-BE33DE35BAB5}"/>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17DAF5A8-E0A6-F531-F745-EF9D8A647E27}"/>
              </a:ext>
            </a:extLst>
          </p:cNvPr>
          <p:cNvPicPr>
            <a:picLocks noChangeAspect="1"/>
          </p:cNvPicPr>
          <p:nvPr/>
        </p:nvPicPr>
        <p:blipFill>
          <a:blip r:embed="rId2"/>
          <a:stretch>
            <a:fillRect/>
          </a:stretch>
        </p:blipFill>
        <p:spPr>
          <a:xfrm>
            <a:off x="125295" y="1568513"/>
            <a:ext cx="6195654" cy="4149436"/>
          </a:xfrm>
          <a:prstGeom prst="rect">
            <a:avLst/>
          </a:prstGeom>
        </p:spPr>
      </p:pic>
      <p:pic>
        <p:nvPicPr>
          <p:cNvPr id="7" name="Image 6">
            <a:extLst>
              <a:ext uri="{FF2B5EF4-FFF2-40B4-BE49-F238E27FC236}">
                <a16:creationId xmlns:a16="http://schemas.microsoft.com/office/drawing/2014/main" id="{3F6F553F-9DB6-4E62-A1EA-E4C409F5E5FD}"/>
              </a:ext>
            </a:extLst>
          </p:cNvPr>
          <p:cNvPicPr>
            <a:picLocks noChangeAspect="1"/>
          </p:cNvPicPr>
          <p:nvPr/>
        </p:nvPicPr>
        <p:blipFill rotWithShape="1">
          <a:blip r:embed="rId3"/>
          <a:srcRect r="12261"/>
          <a:stretch/>
        </p:blipFill>
        <p:spPr>
          <a:xfrm>
            <a:off x="6523110" y="1568513"/>
            <a:ext cx="5449207" cy="4149436"/>
          </a:xfrm>
          <a:prstGeom prst="rect">
            <a:avLst/>
          </a:prstGeom>
        </p:spPr>
      </p:pic>
    </p:spTree>
    <p:extLst>
      <p:ext uri="{BB962C8B-B14F-4D97-AF65-F5344CB8AC3E}">
        <p14:creationId xmlns:p14="http://schemas.microsoft.com/office/powerpoint/2010/main" val="3204328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p:txBody>
          <a:bodyPr/>
          <a:lstStyle/>
          <a:p>
            <a:r>
              <a:rPr lang="fr-FR" dirty="0"/>
              <a:t>1. Exploration : Notes par facteur</a:t>
            </a:r>
          </a:p>
        </p:txBody>
      </p:sp>
      <p:sp>
        <p:nvSpPr>
          <p:cNvPr id="3" name="Espace réservé du contenu 2">
            <a:extLst>
              <a:ext uri="{FF2B5EF4-FFF2-40B4-BE49-F238E27FC236}">
                <a16:creationId xmlns:a16="http://schemas.microsoft.com/office/drawing/2014/main" id="{D9C79A5B-940D-A751-DF0A-0EF4E9C17F8E}"/>
              </a:ext>
            </a:extLst>
          </p:cNvPr>
          <p:cNvSpPr>
            <a:spLocks noGrp="1"/>
          </p:cNvSpPr>
          <p:nvPr>
            <p:ph idx="1"/>
          </p:nvPr>
        </p:nvSpPr>
        <p:spPr>
          <a:xfrm>
            <a:off x="668918" y="5168121"/>
            <a:ext cx="10854164" cy="810705"/>
          </a:xfrm>
        </p:spPr>
        <p:txBody>
          <a:bodyPr>
            <a:normAutofit/>
          </a:bodyPr>
          <a:lstStyle/>
          <a:p>
            <a:pPr marL="0" indent="0">
              <a:buNone/>
            </a:pPr>
            <a:r>
              <a:rPr lang="fr-FR" sz="1800" dirty="0"/>
              <a:t>En règle générale, il y a un classement entre les notes données par la Presse, </a:t>
            </a:r>
            <a:r>
              <a:rPr lang="fr-FR" sz="1800" dirty="0" err="1"/>
              <a:t>AlloCiné</a:t>
            </a:r>
            <a:r>
              <a:rPr lang="fr-FR" sz="1800" dirty="0"/>
              <a:t> et </a:t>
            </a:r>
            <a:r>
              <a:rPr lang="fr-FR" sz="1800" dirty="0" err="1"/>
              <a:t>Senscritique</a:t>
            </a:r>
            <a:r>
              <a:rPr lang="fr-FR" sz="1800" dirty="0"/>
              <a:t>. La presse note presque systématiquement mieux.</a:t>
            </a:r>
          </a:p>
        </p:txBody>
      </p:sp>
      <p:pic>
        <p:nvPicPr>
          <p:cNvPr id="11266" name="Picture 2">
            <a:extLst>
              <a:ext uri="{FF2B5EF4-FFF2-40B4-BE49-F238E27FC236}">
                <a16:creationId xmlns:a16="http://schemas.microsoft.com/office/drawing/2014/main" id="{9DABD385-A1E2-F08B-3B51-F9D4376B49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9" y="2210934"/>
            <a:ext cx="3525625" cy="243613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12744126-6349-B5AB-2180-4C2E494F46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4860" y="2210934"/>
            <a:ext cx="3562279" cy="243613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FAD4B453-84F2-B562-4B17-E3835676B9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3955" y="2249271"/>
            <a:ext cx="3562279" cy="239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17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p:txBody>
          <a:bodyPr/>
          <a:lstStyle/>
          <a:p>
            <a:r>
              <a:rPr lang="fr-FR" dirty="0"/>
              <a:t>1. Exploration : Notes par facteur</a:t>
            </a:r>
          </a:p>
        </p:txBody>
      </p:sp>
      <p:sp>
        <p:nvSpPr>
          <p:cNvPr id="3" name="Espace réservé du contenu 2">
            <a:extLst>
              <a:ext uri="{FF2B5EF4-FFF2-40B4-BE49-F238E27FC236}">
                <a16:creationId xmlns:a16="http://schemas.microsoft.com/office/drawing/2014/main" id="{D9C79A5B-940D-A751-DF0A-0EF4E9C17F8E}"/>
              </a:ext>
            </a:extLst>
          </p:cNvPr>
          <p:cNvSpPr>
            <a:spLocks noGrp="1"/>
          </p:cNvSpPr>
          <p:nvPr>
            <p:ph idx="1"/>
          </p:nvPr>
        </p:nvSpPr>
        <p:spPr>
          <a:xfrm>
            <a:off x="668917" y="5498655"/>
            <a:ext cx="10854164" cy="810705"/>
          </a:xfrm>
        </p:spPr>
        <p:txBody>
          <a:bodyPr>
            <a:normAutofit fontScale="92500"/>
          </a:bodyPr>
          <a:lstStyle/>
          <a:p>
            <a:pPr marL="0" indent="0">
              <a:buNone/>
            </a:pPr>
            <a:r>
              <a:rPr lang="fr-FR" sz="1800" dirty="0"/>
              <a:t>La durée d’un film semble avoir un impact important sur la note laissée. Il s’agit sans doute d’une corrélation du type : les films les plus longs sont ceux avec un plus gros budget et ceux qui plaisent le plus.</a:t>
            </a:r>
          </a:p>
        </p:txBody>
      </p:sp>
      <p:pic>
        <p:nvPicPr>
          <p:cNvPr id="12290" name="Picture 2">
            <a:extLst>
              <a:ext uri="{FF2B5EF4-FFF2-40B4-BE49-F238E27FC236}">
                <a16:creationId xmlns:a16="http://schemas.microsoft.com/office/drawing/2014/main" id="{A07D1564-6B3B-76A6-5D67-2FEB4B91A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705" y="1399724"/>
            <a:ext cx="6986588" cy="40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792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p:txBody>
          <a:bodyPr/>
          <a:lstStyle/>
          <a:p>
            <a:r>
              <a:rPr lang="fr-FR" dirty="0"/>
              <a:t>1. Exploration : Notes par facteur</a:t>
            </a:r>
          </a:p>
        </p:txBody>
      </p:sp>
      <p:sp>
        <p:nvSpPr>
          <p:cNvPr id="3" name="Espace réservé du contenu 2">
            <a:extLst>
              <a:ext uri="{FF2B5EF4-FFF2-40B4-BE49-F238E27FC236}">
                <a16:creationId xmlns:a16="http://schemas.microsoft.com/office/drawing/2014/main" id="{D9C79A5B-940D-A751-DF0A-0EF4E9C17F8E}"/>
              </a:ext>
            </a:extLst>
          </p:cNvPr>
          <p:cNvSpPr>
            <a:spLocks noGrp="1"/>
          </p:cNvSpPr>
          <p:nvPr>
            <p:ph idx="1"/>
          </p:nvPr>
        </p:nvSpPr>
        <p:spPr>
          <a:xfrm>
            <a:off x="2300228" y="5904007"/>
            <a:ext cx="7798808" cy="810705"/>
          </a:xfrm>
        </p:spPr>
        <p:txBody>
          <a:bodyPr>
            <a:normAutofit/>
          </a:bodyPr>
          <a:lstStyle/>
          <a:p>
            <a:pPr marL="0" indent="0">
              <a:buNone/>
            </a:pPr>
            <a:r>
              <a:rPr lang="fr-FR" sz="1800" dirty="0"/>
              <a:t>Les films provenant d’Italie et du Japon semblent être très appréciés.</a:t>
            </a:r>
          </a:p>
        </p:txBody>
      </p:sp>
      <p:pic>
        <p:nvPicPr>
          <p:cNvPr id="13314" name="Picture 2">
            <a:extLst>
              <a:ext uri="{FF2B5EF4-FFF2-40B4-BE49-F238E27FC236}">
                <a16:creationId xmlns:a16="http://schemas.microsoft.com/office/drawing/2014/main" id="{9BCFDD5C-583C-5831-4C98-D0A6125C1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690" y="1695768"/>
            <a:ext cx="6220620" cy="41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540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p:txBody>
          <a:bodyPr/>
          <a:lstStyle/>
          <a:p>
            <a:r>
              <a:rPr lang="fr-FR" dirty="0"/>
              <a:t>1. Exploration : Matrice des corrélations</a:t>
            </a:r>
          </a:p>
        </p:txBody>
      </p:sp>
      <p:sp>
        <p:nvSpPr>
          <p:cNvPr id="3" name="Espace réservé du contenu 2">
            <a:extLst>
              <a:ext uri="{FF2B5EF4-FFF2-40B4-BE49-F238E27FC236}">
                <a16:creationId xmlns:a16="http://schemas.microsoft.com/office/drawing/2014/main" id="{D9C79A5B-940D-A751-DF0A-0EF4E9C17F8E}"/>
              </a:ext>
            </a:extLst>
          </p:cNvPr>
          <p:cNvSpPr>
            <a:spLocks noGrp="1"/>
          </p:cNvSpPr>
          <p:nvPr>
            <p:ph idx="1"/>
          </p:nvPr>
        </p:nvSpPr>
        <p:spPr>
          <a:xfrm>
            <a:off x="8229599" y="1956641"/>
            <a:ext cx="3629026" cy="2944718"/>
          </a:xfrm>
        </p:spPr>
        <p:txBody>
          <a:bodyPr>
            <a:normAutofit/>
          </a:bodyPr>
          <a:lstStyle/>
          <a:p>
            <a:pPr marL="0" indent="0">
              <a:buNone/>
            </a:pPr>
            <a:r>
              <a:rPr lang="fr-FR" sz="1800" dirty="0"/>
              <a:t>Logiquement les notes laissées par la presse, </a:t>
            </a:r>
            <a:r>
              <a:rPr lang="fr-FR" sz="1800" dirty="0" err="1"/>
              <a:t>Allociné</a:t>
            </a:r>
            <a:r>
              <a:rPr lang="fr-FR" sz="1800" dirty="0"/>
              <a:t> et </a:t>
            </a:r>
            <a:r>
              <a:rPr lang="fr-FR" sz="1800" dirty="0" err="1"/>
              <a:t>Senscritique</a:t>
            </a:r>
            <a:r>
              <a:rPr lang="fr-FR" sz="1800" dirty="0"/>
              <a:t> sont corrélées positivement.</a:t>
            </a:r>
          </a:p>
          <a:p>
            <a:pPr marL="0" indent="0">
              <a:buNone/>
            </a:pPr>
            <a:r>
              <a:rPr lang="fr-FR" sz="1800" dirty="0"/>
              <a:t>Nous observons également une corrélation positive entre la durée et les notes et une corrélation négative entre l’année de sortie et les notes.</a:t>
            </a:r>
          </a:p>
        </p:txBody>
      </p:sp>
      <p:pic>
        <p:nvPicPr>
          <p:cNvPr id="14338" name="Picture 2">
            <a:extLst>
              <a:ext uri="{FF2B5EF4-FFF2-40B4-BE49-F238E27FC236}">
                <a16:creationId xmlns:a16="http://schemas.microsoft.com/office/drawing/2014/main" id="{8851A350-E6D9-9884-6CB3-6C18FD0AD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52470"/>
            <a:ext cx="8086725" cy="521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914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a:xfrm>
            <a:off x="1011142" y="0"/>
            <a:ext cx="10168128" cy="1179576"/>
          </a:xfrm>
        </p:spPr>
        <p:txBody>
          <a:bodyPr>
            <a:normAutofit/>
          </a:bodyPr>
          <a:lstStyle/>
          <a:p>
            <a:r>
              <a:rPr lang="fr-FR" sz="3200" dirty="0"/>
              <a:t>1. Exploration : Acteurs et réalisateurs préférés</a:t>
            </a:r>
          </a:p>
        </p:txBody>
      </p:sp>
      <p:pic>
        <p:nvPicPr>
          <p:cNvPr id="15362" name="Picture 2">
            <a:extLst>
              <a:ext uri="{FF2B5EF4-FFF2-40B4-BE49-F238E27FC236}">
                <a16:creationId xmlns:a16="http://schemas.microsoft.com/office/drawing/2014/main" id="{2BB45CF1-8631-CCFC-710D-352229F71E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151" y="1033380"/>
            <a:ext cx="5503862" cy="581479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855C898C-C62C-062F-9F3F-C565CF5CCB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004" y="1053036"/>
            <a:ext cx="5485257" cy="579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008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a:xfrm>
            <a:off x="1011142" y="0"/>
            <a:ext cx="10168128" cy="1179576"/>
          </a:xfrm>
        </p:spPr>
        <p:txBody>
          <a:bodyPr>
            <a:normAutofit/>
          </a:bodyPr>
          <a:lstStyle/>
          <a:p>
            <a:r>
              <a:rPr lang="fr-FR" sz="3200" dirty="0"/>
              <a:t>1. Exploration : genres préférés</a:t>
            </a:r>
          </a:p>
        </p:txBody>
      </p:sp>
      <p:pic>
        <p:nvPicPr>
          <p:cNvPr id="16386" name="Picture 2">
            <a:extLst>
              <a:ext uri="{FF2B5EF4-FFF2-40B4-BE49-F238E27FC236}">
                <a16:creationId xmlns:a16="http://schemas.microsoft.com/office/drawing/2014/main" id="{AA59BD1C-8F4D-95B6-45B1-DD836AF6D5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1142" y="1179576"/>
            <a:ext cx="5245272" cy="556336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CD984E4-A587-49CC-15D0-FA0CDF0F74B9}"/>
              </a:ext>
            </a:extLst>
          </p:cNvPr>
          <p:cNvSpPr txBox="1"/>
          <p:nvPr/>
        </p:nvSpPr>
        <p:spPr>
          <a:xfrm>
            <a:off x="7175405" y="2413337"/>
            <a:ext cx="4330795" cy="1754326"/>
          </a:xfrm>
          <a:prstGeom prst="rect">
            <a:avLst/>
          </a:prstGeom>
          <a:noFill/>
        </p:spPr>
        <p:txBody>
          <a:bodyPr wrap="square" rtlCol="0">
            <a:spAutoFit/>
          </a:bodyPr>
          <a:lstStyle/>
          <a:p>
            <a:r>
              <a:rPr lang="fr-FR" dirty="0"/>
              <a:t>Nous observons que le genre Western semble être très apprécié par la presse et les utilisateurs de </a:t>
            </a:r>
            <a:r>
              <a:rPr lang="fr-FR" dirty="0" err="1"/>
              <a:t>SensCritique</a:t>
            </a:r>
            <a:r>
              <a:rPr lang="fr-FR" dirty="0"/>
              <a:t> ce qui est moins le cas pour ceux d’</a:t>
            </a:r>
            <a:r>
              <a:rPr lang="fr-FR" dirty="0" err="1"/>
              <a:t>AlloCiné</a:t>
            </a:r>
            <a:r>
              <a:rPr lang="fr-FR" dirty="0"/>
              <a:t> qui préfèrent les biopics.</a:t>
            </a:r>
          </a:p>
        </p:txBody>
      </p:sp>
    </p:spTree>
    <p:extLst>
      <p:ext uri="{BB962C8B-B14F-4D97-AF65-F5344CB8AC3E}">
        <p14:creationId xmlns:p14="http://schemas.microsoft.com/office/powerpoint/2010/main" val="3308216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a:xfrm>
            <a:off x="1011142" y="0"/>
            <a:ext cx="10168128" cy="1179576"/>
          </a:xfrm>
        </p:spPr>
        <p:txBody>
          <a:bodyPr>
            <a:normAutofit/>
          </a:bodyPr>
          <a:lstStyle/>
          <a:p>
            <a:r>
              <a:rPr lang="fr-FR" sz="3200" dirty="0"/>
              <a:t>1. Exploration : langues préférées</a:t>
            </a:r>
          </a:p>
        </p:txBody>
      </p:sp>
      <p:sp>
        <p:nvSpPr>
          <p:cNvPr id="3" name="ZoneTexte 2">
            <a:extLst>
              <a:ext uri="{FF2B5EF4-FFF2-40B4-BE49-F238E27FC236}">
                <a16:creationId xmlns:a16="http://schemas.microsoft.com/office/drawing/2014/main" id="{2CD984E4-A587-49CC-15D0-FA0CDF0F74B9}"/>
              </a:ext>
            </a:extLst>
          </p:cNvPr>
          <p:cNvSpPr txBox="1"/>
          <p:nvPr/>
        </p:nvSpPr>
        <p:spPr>
          <a:xfrm>
            <a:off x="6848475" y="2565737"/>
            <a:ext cx="4330795" cy="3139321"/>
          </a:xfrm>
          <a:prstGeom prst="rect">
            <a:avLst/>
          </a:prstGeom>
          <a:noFill/>
        </p:spPr>
        <p:txBody>
          <a:bodyPr wrap="square" rtlCol="0">
            <a:spAutoFit/>
          </a:bodyPr>
          <a:lstStyle/>
          <a:p>
            <a:r>
              <a:rPr lang="fr-FR" dirty="0"/>
              <a:t> Voici le classement des langues préférées. Étonnement le latin apparaît trois fois dans le top 3. Cela vient sûrement du fait que plusieurs langues peuvent être renseignées par film à partir du moment où elles sont parlées (même s’il ne s’agit pas de la langue principale). </a:t>
            </a:r>
          </a:p>
          <a:p>
            <a:endParaRPr lang="fr-FR" dirty="0"/>
          </a:p>
          <a:p>
            <a:r>
              <a:rPr lang="fr-FR" dirty="0"/>
              <a:t>Les spectateurs doivent sûrement apprécier les films de gladiateurs.</a:t>
            </a:r>
          </a:p>
        </p:txBody>
      </p:sp>
      <p:pic>
        <p:nvPicPr>
          <p:cNvPr id="17410" name="Picture 2">
            <a:extLst>
              <a:ext uri="{FF2B5EF4-FFF2-40B4-BE49-F238E27FC236}">
                <a16:creationId xmlns:a16="http://schemas.microsoft.com/office/drawing/2014/main" id="{66C3C844-F1C8-63BB-3FD4-8D01A4BAA4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572" y="1038224"/>
            <a:ext cx="5511453" cy="582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502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a:xfrm>
            <a:off x="1011142" y="0"/>
            <a:ext cx="10168128" cy="1179576"/>
          </a:xfrm>
        </p:spPr>
        <p:txBody>
          <a:bodyPr>
            <a:normAutofit/>
          </a:bodyPr>
          <a:lstStyle/>
          <a:p>
            <a:r>
              <a:rPr lang="fr-FR" sz="3200" dirty="0"/>
              <a:t>2. Comparaison des </a:t>
            </a:r>
            <a:r>
              <a:rPr lang="fr-FR" sz="3200" dirty="0" err="1"/>
              <a:t>reviews</a:t>
            </a:r>
            <a:r>
              <a:rPr lang="fr-FR" sz="3200" dirty="0"/>
              <a:t> :</a:t>
            </a:r>
          </a:p>
        </p:txBody>
      </p:sp>
      <p:sp>
        <p:nvSpPr>
          <p:cNvPr id="3" name="ZoneTexte 2">
            <a:extLst>
              <a:ext uri="{FF2B5EF4-FFF2-40B4-BE49-F238E27FC236}">
                <a16:creationId xmlns:a16="http://schemas.microsoft.com/office/drawing/2014/main" id="{2CD984E4-A587-49CC-15D0-FA0CDF0F74B9}"/>
              </a:ext>
            </a:extLst>
          </p:cNvPr>
          <p:cNvSpPr txBox="1"/>
          <p:nvPr/>
        </p:nvSpPr>
        <p:spPr>
          <a:xfrm>
            <a:off x="6638925" y="1424290"/>
            <a:ext cx="4457699" cy="3970318"/>
          </a:xfrm>
          <a:prstGeom prst="rect">
            <a:avLst/>
          </a:prstGeom>
          <a:noFill/>
        </p:spPr>
        <p:txBody>
          <a:bodyPr wrap="square" rtlCol="0">
            <a:spAutoFit/>
          </a:bodyPr>
          <a:lstStyle/>
          <a:p>
            <a:r>
              <a:rPr lang="fr-FR" dirty="0"/>
              <a:t>Pour comparer les critiques laissées par les utilisateurs d’</a:t>
            </a:r>
            <a:r>
              <a:rPr lang="fr-FR" dirty="0" err="1"/>
              <a:t>AlloCiné</a:t>
            </a:r>
            <a:r>
              <a:rPr lang="fr-FR" dirty="0"/>
              <a:t> et </a:t>
            </a:r>
            <a:r>
              <a:rPr lang="fr-FR" dirty="0" err="1"/>
              <a:t>SensCritique</a:t>
            </a:r>
            <a:r>
              <a:rPr lang="fr-FR" dirty="0"/>
              <a:t> nous avons utilisé un </a:t>
            </a:r>
            <a:r>
              <a:rPr lang="fr-FR" dirty="0" err="1"/>
              <a:t>dataset</a:t>
            </a:r>
            <a:r>
              <a:rPr lang="fr-FR" dirty="0"/>
              <a:t> composé de 30 films avec pour chacun entre 15 et 30 critiques </a:t>
            </a:r>
            <a:r>
              <a:rPr lang="fr-FR" dirty="0" err="1"/>
              <a:t>SensCritiques</a:t>
            </a:r>
            <a:r>
              <a:rPr lang="fr-FR" dirty="0"/>
              <a:t> et environ 90 pour </a:t>
            </a:r>
            <a:r>
              <a:rPr lang="fr-FR" dirty="0" err="1"/>
              <a:t>Allociné</a:t>
            </a:r>
            <a:r>
              <a:rPr lang="fr-FR" dirty="0"/>
              <a:t>.</a:t>
            </a:r>
          </a:p>
          <a:p>
            <a:endParaRPr lang="fr-FR" dirty="0"/>
          </a:p>
          <a:p>
            <a:r>
              <a:rPr lang="fr-FR" dirty="0"/>
              <a:t>Nous pouvons observer qu’en moyenne les critiques laissées sur </a:t>
            </a:r>
            <a:r>
              <a:rPr lang="fr-FR" dirty="0" err="1"/>
              <a:t>SensCritique</a:t>
            </a:r>
            <a:r>
              <a:rPr lang="fr-FR" dirty="0"/>
              <a:t> sont bien plus longues et développées que celles laissées sur </a:t>
            </a:r>
            <a:r>
              <a:rPr lang="fr-FR" dirty="0" err="1"/>
              <a:t>Allociné</a:t>
            </a:r>
            <a:r>
              <a:rPr lang="fr-FR" dirty="0"/>
              <a:t>.</a:t>
            </a:r>
          </a:p>
          <a:p>
            <a:endParaRPr lang="fr-FR" dirty="0"/>
          </a:p>
          <a:p>
            <a:r>
              <a:rPr lang="fr-FR" dirty="0"/>
              <a:t>Particulièrement pour </a:t>
            </a:r>
            <a:r>
              <a:rPr lang="fr-FR" dirty="0" err="1"/>
              <a:t>Interstellar</a:t>
            </a:r>
            <a:r>
              <a:rPr lang="fr-FR" dirty="0"/>
              <a:t>.</a:t>
            </a:r>
          </a:p>
        </p:txBody>
      </p:sp>
      <p:pic>
        <p:nvPicPr>
          <p:cNvPr id="18434" name="Picture 2">
            <a:extLst>
              <a:ext uri="{FF2B5EF4-FFF2-40B4-BE49-F238E27FC236}">
                <a16:creationId xmlns:a16="http://schemas.microsoft.com/office/drawing/2014/main" id="{F003DA73-0E2D-B23B-4585-EFC69E571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9" y="853186"/>
            <a:ext cx="5900736" cy="575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87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a:xfrm>
            <a:off x="1011142" y="0"/>
            <a:ext cx="10168128" cy="1179576"/>
          </a:xfrm>
        </p:spPr>
        <p:txBody>
          <a:bodyPr>
            <a:normAutofit/>
          </a:bodyPr>
          <a:lstStyle/>
          <a:p>
            <a:r>
              <a:rPr lang="fr-FR" sz="3200" dirty="0"/>
              <a:t>2. Comparaison des </a:t>
            </a:r>
            <a:r>
              <a:rPr lang="fr-FR" sz="3200" dirty="0" err="1"/>
              <a:t>reviews</a:t>
            </a:r>
            <a:r>
              <a:rPr lang="fr-FR" sz="3200" dirty="0"/>
              <a:t> : Fréquence des mots</a:t>
            </a:r>
          </a:p>
        </p:txBody>
      </p:sp>
      <p:sp>
        <p:nvSpPr>
          <p:cNvPr id="3" name="ZoneTexte 2">
            <a:extLst>
              <a:ext uri="{FF2B5EF4-FFF2-40B4-BE49-F238E27FC236}">
                <a16:creationId xmlns:a16="http://schemas.microsoft.com/office/drawing/2014/main" id="{2CD984E4-A587-49CC-15D0-FA0CDF0F74B9}"/>
              </a:ext>
            </a:extLst>
          </p:cNvPr>
          <p:cNvSpPr txBox="1"/>
          <p:nvPr/>
        </p:nvSpPr>
        <p:spPr>
          <a:xfrm>
            <a:off x="6197652" y="1179576"/>
            <a:ext cx="5144581" cy="1200329"/>
          </a:xfrm>
          <a:prstGeom prst="rect">
            <a:avLst/>
          </a:prstGeom>
          <a:noFill/>
        </p:spPr>
        <p:txBody>
          <a:bodyPr wrap="square" rtlCol="0">
            <a:spAutoFit/>
          </a:bodyPr>
          <a:lstStyle/>
          <a:p>
            <a:r>
              <a:rPr lang="fr-FR" dirty="0"/>
              <a:t>Après avoir effectué un </a:t>
            </a:r>
            <a:r>
              <a:rPr lang="fr-FR" dirty="0" err="1"/>
              <a:t>préprocessing</a:t>
            </a:r>
            <a:r>
              <a:rPr lang="fr-FR" dirty="0"/>
              <a:t> des mots nous pouvons nous intéresser aux mots les plus fréquents dans les 2 types de critiques .</a:t>
            </a:r>
          </a:p>
        </p:txBody>
      </p:sp>
      <p:pic>
        <p:nvPicPr>
          <p:cNvPr id="18436" name="Picture 4">
            <a:extLst>
              <a:ext uri="{FF2B5EF4-FFF2-40B4-BE49-F238E27FC236}">
                <a16:creationId xmlns:a16="http://schemas.microsoft.com/office/drawing/2014/main" id="{01EFCA5E-4F1E-4733-A97D-8F1530E7B3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49" y="970961"/>
            <a:ext cx="5888201" cy="404726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8F2F7587-7E85-37DC-D4AC-9F59B887C0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4350" y="2611225"/>
            <a:ext cx="5885391" cy="404726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E28C9F9-3DE6-BBB8-C1F6-5ED74722EBE5}"/>
              </a:ext>
            </a:extLst>
          </p:cNvPr>
          <p:cNvSpPr txBox="1"/>
          <p:nvPr/>
        </p:nvSpPr>
        <p:spPr>
          <a:xfrm>
            <a:off x="477958" y="5286874"/>
            <a:ext cx="5144581" cy="1200329"/>
          </a:xfrm>
          <a:prstGeom prst="rect">
            <a:avLst/>
          </a:prstGeom>
          <a:noFill/>
        </p:spPr>
        <p:txBody>
          <a:bodyPr wrap="square" rtlCol="0">
            <a:spAutoFit/>
          </a:bodyPr>
          <a:lstStyle/>
          <a:p>
            <a:r>
              <a:rPr lang="fr-FR" dirty="0"/>
              <a:t>Les deux graphiques obtiennent des classements très similaires ce qui laissent penser que les manières de s’exprimer sur les deux plateformes ne sont pas très différentes.</a:t>
            </a:r>
          </a:p>
        </p:txBody>
      </p:sp>
    </p:spTree>
    <p:extLst>
      <p:ext uri="{BB962C8B-B14F-4D97-AF65-F5344CB8AC3E}">
        <p14:creationId xmlns:p14="http://schemas.microsoft.com/office/powerpoint/2010/main" val="2103165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a:xfrm>
            <a:off x="1011142" y="0"/>
            <a:ext cx="10168128" cy="1179576"/>
          </a:xfrm>
        </p:spPr>
        <p:txBody>
          <a:bodyPr>
            <a:normAutofit/>
          </a:bodyPr>
          <a:lstStyle/>
          <a:p>
            <a:r>
              <a:rPr lang="fr-FR" sz="3200" dirty="0"/>
              <a:t>2. Comparaison des </a:t>
            </a:r>
            <a:r>
              <a:rPr lang="fr-FR" sz="3200" dirty="0" err="1"/>
              <a:t>reviews</a:t>
            </a:r>
            <a:r>
              <a:rPr lang="fr-FR" sz="3200" dirty="0"/>
              <a:t> : TF-IDF</a:t>
            </a:r>
          </a:p>
        </p:txBody>
      </p:sp>
      <p:sp>
        <p:nvSpPr>
          <p:cNvPr id="3" name="ZoneTexte 2">
            <a:extLst>
              <a:ext uri="{FF2B5EF4-FFF2-40B4-BE49-F238E27FC236}">
                <a16:creationId xmlns:a16="http://schemas.microsoft.com/office/drawing/2014/main" id="{2CD984E4-A587-49CC-15D0-FA0CDF0F74B9}"/>
              </a:ext>
            </a:extLst>
          </p:cNvPr>
          <p:cNvSpPr txBox="1"/>
          <p:nvPr/>
        </p:nvSpPr>
        <p:spPr>
          <a:xfrm>
            <a:off x="6197652" y="1179576"/>
            <a:ext cx="5144581" cy="923330"/>
          </a:xfrm>
          <a:prstGeom prst="rect">
            <a:avLst/>
          </a:prstGeom>
          <a:noFill/>
        </p:spPr>
        <p:txBody>
          <a:bodyPr wrap="square" rtlCol="0">
            <a:spAutoFit/>
          </a:bodyPr>
          <a:lstStyle/>
          <a:p>
            <a:r>
              <a:rPr lang="fr-FR" dirty="0"/>
              <a:t>On s’intéresse à présent aux mots avec les plus hauts scores de TF-IDF parmi les documents</a:t>
            </a:r>
          </a:p>
        </p:txBody>
      </p:sp>
      <p:sp>
        <p:nvSpPr>
          <p:cNvPr id="4" name="ZoneTexte 3">
            <a:extLst>
              <a:ext uri="{FF2B5EF4-FFF2-40B4-BE49-F238E27FC236}">
                <a16:creationId xmlns:a16="http://schemas.microsoft.com/office/drawing/2014/main" id="{5E28C9F9-3DE6-BBB8-C1F6-5ED74722EBE5}"/>
              </a:ext>
            </a:extLst>
          </p:cNvPr>
          <p:cNvSpPr txBox="1"/>
          <p:nvPr/>
        </p:nvSpPr>
        <p:spPr>
          <a:xfrm>
            <a:off x="477958" y="5286874"/>
            <a:ext cx="5144581" cy="923330"/>
          </a:xfrm>
          <a:prstGeom prst="rect">
            <a:avLst/>
          </a:prstGeom>
          <a:noFill/>
        </p:spPr>
        <p:txBody>
          <a:bodyPr wrap="square" rtlCol="0">
            <a:spAutoFit/>
          </a:bodyPr>
          <a:lstStyle/>
          <a:p>
            <a:r>
              <a:rPr lang="fr-FR" dirty="0"/>
              <a:t>Comme nous avons peu de documents les mots obtenus semblent être sortis de leur contexte et sont difficiles à interpréter.</a:t>
            </a:r>
          </a:p>
        </p:txBody>
      </p:sp>
      <p:pic>
        <p:nvPicPr>
          <p:cNvPr id="20482" name="Picture 2">
            <a:extLst>
              <a:ext uri="{FF2B5EF4-FFF2-40B4-BE49-F238E27FC236}">
                <a16:creationId xmlns:a16="http://schemas.microsoft.com/office/drawing/2014/main" id="{8470FC27-D889-EA1C-41D3-D677258802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298" y="976415"/>
            <a:ext cx="5885391" cy="40563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47B9EDE1-8F11-DA3E-040D-6C166F20E2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7652" y="2734360"/>
            <a:ext cx="5885391" cy="404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15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C8345A-39C3-3FA4-D003-8BF22BBE8DA1}"/>
              </a:ext>
            </a:extLst>
          </p:cNvPr>
          <p:cNvSpPr>
            <a:spLocks noGrp="1"/>
          </p:cNvSpPr>
          <p:nvPr>
            <p:ph type="title"/>
          </p:nvPr>
        </p:nvSpPr>
        <p:spPr/>
        <p:txBody>
          <a:bodyPr/>
          <a:lstStyle/>
          <a:p>
            <a:r>
              <a:rPr lang="fr-FR" dirty="0"/>
              <a:t>IMDB </a:t>
            </a:r>
          </a:p>
        </p:txBody>
      </p:sp>
      <p:sp>
        <p:nvSpPr>
          <p:cNvPr id="3" name="Espace réservé du contenu 2">
            <a:extLst>
              <a:ext uri="{FF2B5EF4-FFF2-40B4-BE49-F238E27FC236}">
                <a16:creationId xmlns:a16="http://schemas.microsoft.com/office/drawing/2014/main" id="{5EBF9A2A-D561-3F67-A2DC-E42DE0DD1BAF}"/>
              </a:ext>
            </a:extLst>
          </p:cNvPr>
          <p:cNvSpPr>
            <a:spLocks noGrp="1"/>
          </p:cNvSpPr>
          <p:nvPr>
            <p:ph idx="1"/>
          </p:nvPr>
        </p:nvSpPr>
        <p:spPr>
          <a:xfrm>
            <a:off x="7867650" y="2535174"/>
            <a:ext cx="3416046" cy="3694176"/>
          </a:xfrm>
        </p:spPr>
        <p:txBody>
          <a:bodyPr>
            <a:normAutofit/>
          </a:bodyPr>
          <a:lstStyle/>
          <a:p>
            <a:pPr marL="0" indent="0">
              <a:buNone/>
            </a:pPr>
            <a:r>
              <a:rPr lang="fr-FR" sz="1800" dirty="0"/>
              <a:t>IMDB (pour Internet </a:t>
            </a:r>
            <a:r>
              <a:rPr lang="fr-FR" sz="1800" dirty="0" err="1"/>
              <a:t>Movie</a:t>
            </a:r>
            <a:r>
              <a:rPr lang="fr-FR" sz="1800" dirty="0"/>
              <a:t> </a:t>
            </a:r>
            <a:r>
              <a:rPr lang="fr-FR" sz="1800" dirty="0" err="1"/>
              <a:t>Database</a:t>
            </a:r>
            <a:r>
              <a:rPr lang="fr-FR" sz="1800" dirty="0"/>
              <a:t>) est une base de données en ligne sur le cinéma mondial. Nous nous en sommes servis pour récupérer les données concernant les langues, pays, budget et chiffre d’affaires des films.</a:t>
            </a:r>
          </a:p>
        </p:txBody>
      </p:sp>
      <p:pic>
        <p:nvPicPr>
          <p:cNvPr id="5" name="Image 4">
            <a:extLst>
              <a:ext uri="{FF2B5EF4-FFF2-40B4-BE49-F238E27FC236}">
                <a16:creationId xmlns:a16="http://schemas.microsoft.com/office/drawing/2014/main" id="{8A8F8952-BC39-5961-B001-D39974D5EE9A}"/>
              </a:ext>
            </a:extLst>
          </p:cNvPr>
          <p:cNvPicPr>
            <a:picLocks noChangeAspect="1"/>
          </p:cNvPicPr>
          <p:nvPr/>
        </p:nvPicPr>
        <p:blipFill>
          <a:blip r:embed="rId2"/>
          <a:stretch>
            <a:fillRect/>
          </a:stretch>
        </p:blipFill>
        <p:spPr>
          <a:xfrm>
            <a:off x="253441" y="1888720"/>
            <a:ext cx="7290360" cy="4569230"/>
          </a:xfrm>
          <a:prstGeom prst="rect">
            <a:avLst/>
          </a:prstGeom>
        </p:spPr>
      </p:pic>
    </p:spTree>
    <p:extLst>
      <p:ext uri="{BB962C8B-B14F-4D97-AF65-F5344CB8AC3E}">
        <p14:creationId xmlns:p14="http://schemas.microsoft.com/office/powerpoint/2010/main" val="569365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a:xfrm>
            <a:off x="1011936" y="571500"/>
            <a:ext cx="10168128" cy="1179576"/>
          </a:xfrm>
        </p:spPr>
        <p:txBody>
          <a:bodyPr>
            <a:normAutofit/>
          </a:bodyPr>
          <a:lstStyle/>
          <a:p>
            <a:r>
              <a:rPr lang="fr-FR" sz="3200" dirty="0"/>
              <a:t>3. Intelligence artificielle</a:t>
            </a:r>
          </a:p>
        </p:txBody>
      </p:sp>
      <p:sp>
        <p:nvSpPr>
          <p:cNvPr id="3" name="ZoneTexte 2">
            <a:extLst>
              <a:ext uri="{FF2B5EF4-FFF2-40B4-BE49-F238E27FC236}">
                <a16:creationId xmlns:a16="http://schemas.microsoft.com/office/drawing/2014/main" id="{2CD984E4-A587-49CC-15D0-FA0CDF0F74B9}"/>
              </a:ext>
            </a:extLst>
          </p:cNvPr>
          <p:cNvSpPr txBox="1"/>
          <p:nvPr/>
        </p:nvSpPr>
        <p:spPr>
          <a:xfrm>
            <a:off x="787452" y="1970151"/>
            <a:ext cx="9985323" cy="3693319"/>
          </a:xfrm>
          <a:prstGeom prst="rect">
            <a:avLst/>
          </a:prstGeom>
          <a:noFill/>
        </p:spPr>
        <p:txBody>
          <a:bodyPr wrap="square" rtlCol="0">
            <a:spAutoFit/>
          </a:bodyPr>
          <a:lstStyle/>
          <a:p>
            <a:r>
              <a:rPr lang="fr-FR" dirty="0"/>
              <a:t>Afin de déterminer les variables pouvant influencer l’appréciation d’un film pour la presse, les utilisateurs d’</a:t>
            </a:r>
            <a:r>
              <a:rPr lang="fr-FR" dirty="0" err="1"/>
              <a:t>AlloCiné</a:t>
            </a:r>
            <a:r>
              <a:rPr lang="fr-FR" dirty="0"/>
              <a:t> et de </a:t>
            </a:r>
            <a:r>
              <a:rPr lang="fr-FR" dirty="0" err="1"/>
              <a:t>SensCritique</a:t>
            </a:r>
            <a:r>
              <a:rPr lang="fr-FR" dirty="0"/>
              <a:t>. Nous entraînons un modèle d’intelligence artificielle pour chaque catégorie à prédire la note moyenne donnée en fonction des variables descriptives du film. </a:t>
            </a:r>
          </a:p>
          <a:p>
            <a:endParaRPr lang="fr-FR" dirty="0"/>
          </a:p>
          <a:p>
            <a:r>
              <a:rPr lang="fr-FR" dirty="0"/>
              <a:t>Une fois les modèles entraînés nous avons testé l’influence de chaque variable une à une sur la prédiction. </a:t>
            </a:r>
          </a:p>
          <a:p>
            <a:r>
              <a:rPr lang="fr-FR" dirty="0"/>
              <a:t>Pour cela on fixe aléatoirement toute les variables sauf celle testée, et on effectue 10 000 prédictions avec une valeur de la variable testée différente à chaque fois. On calcule ensuite la variance des prédictions obtenues et on considère que les variables avec la plus forte variance sont celles qui influencent le plus la prédiction.</a:t>
            </a:r>
          </a:p>
          <a:p>
            <a:endParaRPr lang="fr-FR" dirty="0"/>
          </a:p>
          <a:p>
            <a:endParaRPr lang="fr-FR" dirty="0"/>
          </a:p>
        </p:txBody>
      </p:sp>
    </p:spTree>
    <p:extLst>
      <p:ext uri="{BB962C8B-B14F-4D97-AF65-F5344CB8AC3E}">
        <p14:creationId xmlns:p14="http://schemas.microsoft.com/office/powerpoint/2010/main" val="1818437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a:xfrm>
            <a:off x="1011936" y="571500"/>
            <a:ext cx="10168128" cy="1179576"/>
          </a:xfrm>
        </p:spPr>
        <p:txBody>
          <a:bodyPr>
            <a:normAutofit/>
          </a:bodyPr>
          <a:lstStyle/>
          <a:p>
            <a:r>
              <a:rPr lang="fr-FR" sz="3200" dirty="0"/>
              <a:t>3. Intelligence artificielle : variables</a:t>
            </a:r>
          </a:p>
        </p:txBody>
      </p:sp>
      <p:sp>
        <p:nvSpPr>
          <p:cNvPr id="4" name="ZoneTexte 3">
            <a:extLst>
              <a:ext uri="{FF2B5EF4-FFF2-40B4-BE49-F238E27FC236}">
                <a16:creationId xmlns:a16="http://schemas.microsoft.com/office/drawing/2014/main" id="{9615D960-2AE6-611F-3D07-D906CD469D7D}"/>
              </a:ext>
            </a:extLst>
          </p:cNvPr>
          <p:cNvSpPr txBox="1"/>
          <p:nvPr/>
        </p:nvSpPr>
        <p:spPr>
          <a:xfrm>
            <a:off x="857250" y="4978301"/>
            <a:ext cx="10477500" cy="923330"/>
          </a:xfrm>
          <a:prstGeom prst="rect">
            <a:avLst/>
          </a:prstGeom>
          <a:noFill/>
        </p:spPr>
        <p:txBody>
          <a:bodyPr wrap="square" rtlCol="0">
            <a:spAutoFit/>
          </a:bodyPr>
          <a:lstStyle/>
          <a:p>
            <a:r>
              <a:rPr lang="fr-FR" dirty="0"/>
              <a:t>Nous utilisons toutes les données suivantes qui sont encodées pour pouvoir être lisibles par les modèles sauf id, titre, </a:t>
            </a:r>
            <a:r>
              <a:rPr lang="fr-FR" dirty="0" err="1"/>
              <a:t>date_sortie</a:t>
            </a:r>
            <a:r>
              <a:rPr lang="fr-FR" dirty="0"/>
              <a:t> et les notes que nous souhaitons prédire.   </a:t>
            </a:r>
          </a:p>
          <a:p>
            <a:endParaRPr lang="fr-FR" dirty="0"/>
          </a:p>
        </p:txBody>
      </p:sp>
      <p:pic>
        <p:nvPicPr>
          <p:cNvPr id="5" name="Image 4">
            <a:extLst>
              <a:ext uri="{FF2B5EF4-FFF2-40B4-BE49-F238E27FC236}">
                <a16:creationId xmlns:a16="http://schemas.microsoft.com/office/drawing/2014/main" id="{49A5272E-9196-FED7-9FCF-1FF3B7B90317}"/>
              </a:ext>
            </a:extLst>
          </p:cNvPr>
          <p:cNvPicPr>
            <a:picLocks noChangeAspect="1"/>
          </p:cNvPicPr>
          <p:nvPr/>
        </p:nvPicPr>
        <p:blipFill>
          <a:blip r:embed="rId2"/>
          <a:stretch>
            <a:fillRect/>
          </a:stretch>
        </p:blipFill>
        <p:spPr>
          <a:xfrm>
            <a:off x="493212" y="1751077"/>
            <a:ext cx="10944027" cy="2384006"/>
          </a:xfrm>
          <a:prstGeom prst="rect">
            <a:avLst/>
          </a:prstGeom>
        </p:spPr>
      </p:pic>
    </p:spTree>
    <p:extLst>
      <p:ext uri="{BB962C8B-B14F-4D97-AF65-F5344CB8AC3E}">
        <p14:creationId xmlns:p14="http://schemas.microsoft.com/office/powerpoint/2010/main" val="4146607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a:xfrm>
            <a:off x="1011936" y="571500"/>
            <a:ext cx="10168128" cy="1179576"/>
          </a:xfrm>
        </p:spPr>
        <p:txBody>
          <a:bodyPr>
            <a:normAutofit/>
          </a:bodyPr>
          <a:lstStyle/>
          <a:p>
            <a:r>
              <a:rPr lang="fr-FR" sz="3200" dirty="0"/>
              <a:t>3. Intelligence artificielle : modèle</a:t>
            </a:r>
          </a:p>
        </p:txBody>
      </p:sp>
      <p:pic>
        <p:nvPicPr>
          <p:cNvPr id="21506" name="Picture 2">
            <a:extLst>
              <a:ext uri="{FF2B5EF4-FFF2-40B4-BE49-F238E27FC236}">
                <a16:creationId xmlns:a16="http://schemas.microsoft.com/office/drawing/2014/main" id="{B66CA597-229E-2968-3C89-E0773E1A5C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 y="1751076"/>
            <a:ext cx="9307731" cy="4170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9615D960-2AE6-611F-3D07-D906CD469D7D}"/>
              </a:ext>
            </a:extLst>
          </p:cNvPr>
          <p:cNvSpPr txBox="1"/>
          <p:nvPr/>
        </p:nvSpPr>
        <p:spPr>
          <a:xfrm>
            <a:off x="6353175" y="4549676"/>
            <a:ext cx="5724525" cy="2585323"/>
          </a:xfrm>
          <a:prstGeom prst="rect">
            <a:avLst/>
          </a:prstGeom>
          <a:noFill/>
        </p:spPr>
        <p:txBody>
          <a:bodyPr wrap="square" rtlCol="0">
            <a:spAutoFit/>
          </a:bodyPr>
          <a:lstStyle/>
          <a:p>
            <a:r>
              <a:rPr lang="fr-FR" dirty="0"/>
              <a:t>Comme nous disposons de beaucoup de variables catégorielles, nous avons utilisé un modèle de </a:t>
            </a:r>
            <a:r>
              <a:rPr lang="fr-FR" dirty="0" err="1"/>
              <a:t>deep</a:t>
            </a:r>
            <a:r>
              <a:rPr lang="fr-FR" dirty="0"/>
              <a:t> </a:t>
            </a:r>
            <a:r>
              <a:rPr lang="fr-FR" dirty="0" err="1"/>
              <a:t>learning</a:t>
            </a:r>
            <a:r>
              <a:rPr lang="fr-FR" dirty="0"/>
              <a:t> dans lequel chaque variable catégorielle est encodée grâce à une matrice d’</a:t>
            </a:r>
            <a:r>
              <a:rPr lang="fr-FR" dirty="0" err="1"/>
              <a:t>encoding</a:t>
            </a:r>
            <a:r>
              <a:rPr lang="fr-FR" dirty="0"/>
              <a:t>. Il y a par exemple la matrice encodant les personnes qui comprend les données des acteurs, réalisateurs et scénaristes.</a:t>
            </a:r>
          </a:p>
          <a:p>
            <a:endParaRPr lang="fr-FR" dirty="0"/>
          </a:p>
          <a:p>
            <a:endParaRPr lang="fr-FR" dirty="0"/>
          </a:p>
        </p:txBody>
      </p:sp>
    </p:spTree>
    <p:extLst>
      <p:ext uri="{BB962C8B-B14F-4D97-AF65-F5344CB8AC3E}">
        <p14:creationId xmlns:p14="http://schemas.microsoft.com/office/powerpoint/2010/main" val="3854934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a:xfrm>
            <a:off x="1011936" y="571500"/>
            <a:ext cx="10168128" cy="1179576"/>
          </a:xfrm>
        </p:spPr>
        <p:txBody>
          <a:bodyPr>
            <a:normAutofit/>
          </a:bodyPr>
          <a:lstStyle/>
          <a:p>
            <a:r>
              <a:rPr lang="fr-FR" sz="3200" dirty="0"/>
              <a:t>3. Intelligence artificielle : entraînement</a:t>
            </a:r>
          </a:p>
        </p:txBody>
      </p:sp>
      <p:pic>
        <p:nvPicPr>
          <p:cNvPr id="23554" name="Picture 2">
            <a:extLst>
              <a:ext uri="{FF2B5EF4-FFF2-40B4-BE49-F238E27FC236}">
                <a16:creationId xmlns:a16="http://schemas.microsoft.com/office/drawing/2014/main" id="{43DFF5A2-03FE-120B-01C3-75AC971918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1936" y="1633538"/>
            <a:ext cx="5762625" cy="155245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F6DD8178-11D0-3A20-EDE1-97ECFA8213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136" y="3367206"/>
            <a:ext cx="5762625" cy="1552457"/>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38B572C7-72F3-C0DB-55AB-D38C4496B2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0035" y="5100874"/>
            <a:ext cx="5838825" cy="157298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156B2D9-8792-39DD-37E7-5F1F5C43AD6A}"/>
              </a:ext>
            </a:extLst>
          </p:cNvPr>
          <p:cNvSpPr txBox="1"/>
          <p:nvPr/>
        </p:nvSpPr>
        <p:spPr>
          <a:xfrm>
            <a:off x="7012686" y="2198393"/>
            <a:ext cx="3543300" cy="646331"/>
          </a:xfrm>
          <a:prstGeom prst="rect">
            <a:avLst/>
          </a:prstGeom>
          <a:noFill/>
        </p:spPr>
        <p:txBody>
          <a:bodyPr wrap="square" rtlCol="0">
            <a:spAutoFit/>
          </a:bodyPr>
          <a:lstStyle/>
          <a:p>
            <a:r>
              <a:rPr lang="fr-FR" dirty="0"/>
              <a:t>Entraînement pour </a:t>
            </a:r>
            <a:r>
              <a:rPr lang="fr-FR" dirty="0" err="1"/>
              <a:t>Allociné</a:t>
            </a:r>
            <a:endParaRPr lang="fr-FR" dirty="0"/>
          </a:p>
          <a:p>
            <a:r>
              <a:rPr lang="fr-FR" dirty="0"/>
              <a:t>Mae : 0.49</a:t>
            </a:r>
          </a:p>
        </p:txBody>
      </p:sp>
      <p:sp>
        <p:nvSpPr>
          <p:cNvPr id="5" name="ZoneTexte 4">
            <a:extLst>
              <a:ext uri="{FF2B5EF4-FFF2-40B4-BE49-F238E27FC236}">
                <a16:creationId xmlns:a16="http://schemas.microsoft.com/office/drawing/2014/main" id="{AF62E3AF-6451-72A4-B1A4-EC9109079D01}"/>
              </a:ext>
            </a:extLst>
          </p:cNvPr>
          <p:cNvSpPr txBox="1"/>
          <p:nvPr/>
        </p:nvSpPr>
        <p:spPr>
          <a:xfrm>
            <a:off x="7012686" y="3994986"/>
            <a:ext cx="3543300" cy="646331"/>
          </a:xfrm>
          <a:prstGeom prst="rect">
            <a:avLst/>
          </a:prstGeom>
          <a:noFill/>
        </p:spPr>
        <p:txBody>
          <a:bodyPr wrap="square" rtlCol="0">
            <a:spAutoFit/>
          </a:bodyPr>
          <a:lstStyle/>
          <a:p>
            <a:r>
              <a:rPr lang="fr-FR" dirty="0"/>
              <a:t>Entraînement pour la presse</a:t>
            </a:r>
          </a:p>
          <a:p>
            <a:r>
              <a:rPr lang="fr-FR" dirty="0"/>
              <a:t>Mae : 0.51</a:t>
            </a:r>
          </a:p>
        </p:txBody>
      </p:sp>
      <p:sp>
        <p:nvSpPr>
          <p:cNvPr id="6" name="ZoneTexte 5">
            <a:extLst>
              <a:ext uri="{FF2B5EF4-FFF2-40B4-BE49-F238E27FC236}">
                <a16:creationId xmlns:a16="http://schemas.microsoft.com/office/drawing/2014/main" id="{F2009C57-D126-4EEA-0D20-140F2EEC9486}"/>
              </a:ext>
            </a:extLst>
          </p:cNvPr>
          <p:cNvSpPr txBox="1"/>
          <p:nvPr/>
        </p:nvSpPr>
        <p:spPr>
          <a:xfrm>
            <a:off x="7012686" y="5702700"/>
            <a:ext cx="3848100" cy="646331"/>
          </a:xfrm>
          <a:prstGeom prst="rect">
            <a:avLst/>
          </a:prstGeom>
          <a:noFill/>
        </p:spPr>
        <p:txBody>
          <a:bodyPr wrap="square" rtlCol="0">
            <a:spAutoFit/>
          </a:bodyPr>
          <a:lstStyle/>
          <a:p>
            <a:r>
              <a:rPr lang="fr-FR" dirty="0"/>
              <a:t>Entraînement pour </a:t>
            </a:r>
            <a:r>
              <a:rPr lang="fr-FR" dirty="0" err="1"/>
              <a:t>SensCritique</a:t>
            </a:r>
            <a:endParaRPr lang="fr-FR" dirty="0"/>
          </a:p>
          <a:p>
            <a:r>
              <a:rPr lang="fr-FR" dirty="0"/>
              <a:t>Mae : 0.33</a:t>
            </a:r>
          </a:p>
        </p:txBody>
      </p:sp>
    </p:spTree>
    <p:extLst>
      <p:ext uri="{BB962C8B-B14F-4D97-AF65-F5344CB8AC3E}">
        <p14:creationId xmlns:p14="http://schemas.microsoft.com/office/powerpoint/2010/main" val="3674598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8A106-75B2-43A3-D739-DC54645B96FC}"/>
              </a:ext>
            </a:extLst>
          </p:cNvPr>
          <p:cNvSpPr>
            <a:spLocks noGrp="1"/>
          </p:cNvSpPr>
          <p:nvPr>
            <p:ph type="title"/>
          </p:nvPr>
        </p:nvSpPr>
        <p:spPr>
          <a:xfrm>
            <a:off x="669036" y="104403"/>
            <a:ext cx="10168128" cy="1179576"/>
          </a:xfrm>
        </p:spPr>
        <p:txBody>
          <a:bodyPr>
            <a:normAutofit/>
          </a:bodyPr>
          <a:lstStyle/>
          <a:p>
            <a:r>
              <a:rPr lang="fr-FR" sz="3200" dirty="0"/>
              <a:t>3. Intelligence artificielle : </a:t>
            </a:r>
            <a:r>
              <a:rPr lang="fr-FR" sz="3200" dirty="0" err="1"/>
              <a:t>feature</a:t>
            </a:r>
            <a:r>
              <a:rPr lang="fr-FR" sz="3200" dirty="0"/>
              <a:t> importance </a:t>
            </a:r>
          </a:p>
        </p:txBody>
      </p:sp>
      <p:pic>
        <p:nvPicPr>
          <p:cNvPr id="25602" name="Picture 2">
            <a:extLst>
              <a:ext uri="{FF2B5EF4-FFF2-40B4-BE49-F238E27FC236}">
                <a16:creationId xmlns:a16="http://schemas.microsoft.com/office/drawing/2014/main" id="{48F35243-B64D-A8F0-C60C-4129CA2D2F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950" y="1142609"/>
            <a:ext cx="5200650" cy="272356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509D9CBD-6EC2-191A-C089-A6562B6688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950" y="4030026"/>
            <a:ext cx="5200650" cy="2723570"/>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a:extLst>
              <a:ext uri="{FF2B5EF4-FFF2-40B4-BE49-F238E27FC236}">
                <a16:creationId xmlns:a16="http://schemas.microsoft.com/office/drawing/2014/main" id="{D0F909BC-8083-56BA-645F-B0DEF2C257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5343" y="1142609"/>
            <a:ext cx="5200650" cy="272357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8E2FBA62-E4DF-D323-CB42-CE15B268CC18}"/>
              </a:ext>
            </a:extLst>
          </p:cNvPr>
          <p:cNvSpPr txBox="1"/>
          <p:nvPr/>
        </p:nvSpPr>
        <p:spPr>
          <a:xfrm>
            <a:off x="5646038" y="4089539"/>
            <a:ext cx="6279261" cy="2616101"/>
          </a:xfrm>
          <a:prstGeom prst="rect">
            <a:avLst/>
          </a:prstGeom>
          <a:noFill/>
        </p:spPr>
        <p:txBody>
          <a:bodyPr wrap="square" rtlCol="0">
            <a:spAutoFit/>
          </a:bodyPr>
          <a:lstStyle/>
          <a:p>
            <a:r>
              <a:rPr lang="fr-FR" sz="1600" dirty="0"/>
              <a:t>Pour </a:t>
            </a:r>
            <a:r>
              <a:rPr lang="fr-FR" sz="1600" dirty="0" err="1"/>
              <a:t>Senscritique</a:t>
            </a:r>
            <a:r>
              <a:rPr lang="fr-FR" sz="1600" dirty="0"/>
              <a:t> et </a:t>
            </a:r>
            <a:r>
              <a:rPr lang="fr-FR" sz="1600" dirty="0" err="1"/>
              <a:t>Allociné</a:t>
            </a:r>
            <a:r>
              <a:rPr lang="fr-FR" sz="1600" dirty="0"/>
              <a:t> le modèle semble utiliser le plus les éléments de la date de sortie pour prédire la note ce qui peut être un biais.</a:t>
            </a:r>
          </a:p>
          <a:p>
            <a:endParaRPr lang="fr-FR" sz="1600" dirty="0"/>
          </a:p>
          <a:p>
            <a:r>
              <a:rPr lang="fr-FR" sz="1600" dirty="0"/>
              <a:t>On observe cependant que la durée détient bien une place importante ce qui est cohérent avec les corrélations que nous avions observées. </a:t>
            </a:r>
          </a:p>
          <a:p>
            <a:endParaRPr lang="fr-FR" sz="1600" dirty="0"/>
          </a:p>
          <a:p>
            <a:r>
              <a:rPr lang="fr-FR" sz="1600" dirty="0"/>
              <a:t>Pour la presse l’accent semble plutôt être porté sur les acteurs et les genres du films. </a:t>
            </a:r>
          </a:p>
        </p:txBody>
      </p:sp>
    </p:spTree>
    <p:extLst>
      <p:ext uri="{BB962C8B-B14F-4D97-AF65-F5344CB8AC3E}">
        <p14:creationId xmlns:p14="http://schemas.microsoft.com/office/powerpoint/2010/main" val="2880655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74CA0C-E1FE-0876-1526-F25C7F10FC02}"/>
              </a:ext>
            </a:extLst>
          </p:cNvPr>
          <p:cNvSpPr>
            <a:spLocks noGrp="1"/>
          </p:cNvSpPr>
          <p:nvPr>
            <p:ph type="title"/>
          </p:nvPr>
        </p:nvSpPr>
        <p:spPr/>
        <p:txBody>
          <a:bodyPr/>
          <a:lstStyle/>
          <a:p>
            <a:r>
              <a:rPr lang="fr-FR" dirty="0"/>
              <a:t>Application</a:t>
            </a:r>
          </a:p>
        </p:txBody>
      </p:sp>
    </p:spTree>
    <p:extLst>
      <p:ext uri="{BB962C8B-B14F-4D97-AF65-F5344CB8AC3E}">
        <p14:creationId xmlns:p14="http://schemas.microsoft.com/office/powerpoint/2010/main" val="1673265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078E9AD-A845-37C7-E8FE-655345F7476E}"/>
              </a:ext>
            </a:extLst>
          </p:cNvPr>
          <p:cNvSpPr txBox="1"/>
          <p:nvPr/>
        </p:nvSpPr>
        <p:spPr>
          <a:xfrm>
            <a:off x="1079771" y="1848255"/>
            <a:ext cx="10321046" cy="2862322"/>
          </a:xfrm>
          <a:prstGeom prst="rect">
            <a:avLst/>
          </a:prstGeom>
          <a:noFill/>
        </p:spPr>
        <p:txBody>
          <a:bodyPr wrap="square" rtlCol="0">
            <a:spAutoFit/>
          </a:bodyPr>
          <a:lstStyle/>
          <a:p>
            <a:r>
              <a:rPr lang="en-US" dirty="0" err="1"/>
              <a:t>L’objectif</a:t>
            </a:r>
            <a:r>
              <a:rPr lang="en-US" dirty="0"/>
              <a:t> de </a:t>
            </a:r>
            <a:r>
              <a:rPr lang="en-US" dirty="0" err="1"/>
              <a:t>notre</a:t>
            </a:r>
            <a:r>
              <a:rPr lang="en-US" dirty="0"/>
              <a:t> application </a:t>
            </a:r>
            <a:r>
              <a:rPr lang="en-US" dirty="0" err="1"/>
              <a:t>est</a:t>
            </a:r>
            <a:r>
              <a:rPr lang="en-US" dirty="0"/>
              <a:t> de </a:t>
            </a:r>
            <a:r>
              <a:rPr lang="en-US" dirty="0" err="1"/>
              <a:t>centraliser</a:t>
            </a:r>
            <a:r>
              <a:rPr lang="en-US" dirty="0"/>
              <a:t> les </a:t>
            </a:r>
            <a:r>
              <a:rPr lang="en-US" dirty="0" err="1"/>
              <a:t>données</a:t>
            </a:r>
            <a:r>
              <a:rPr lang="en-US" dirty="0"/>
              <a:t> sur les films </a:t>
            </a:r>
            <a:r>
              <a:rPr lang="en-US" dirty="0" err="1"/>
              <a:t>récupérées</a:t>
            </a:r>
            <a:r>
              <a:rPr lang="en-US" dirty="0"/>
              <a:t> sur 3 sites </a:t>
            </a:r>
            <a:r>
              <a:rPr lang="en-US" dirty="0" err="1"/>
              <a:t>différents</a:t>
            </a:r>
            <a:r>
              <a:rPr lang="en-US" dirty="0"/>
              <a:t> : </a:t>
            </a:r>
          </a:p>
          <a:p>
            <a:endParaRPr lang="en-US" dirty="0"/>
          </a:p>
          <a:p>
            <a:r>
              <a:rPr lang="en-US" dirty="0"/>
              <a:t>-   Les </a:t>
            </a:r>
            <a:r>
              <a:rPr lang="en-US" dirty="0" err="1"/>
              <a:t>données</a:t>
            </a:r>
            <a:r>
              <a:rPr lang="en-US" dirty="0"/>
              <a:t> de genre, durée, date, </a:t>
            </a:r>
            <a:r>
              <a:rPr lang="en-US" dirty="0" err="1"/>
              <a:t>réalisateurs</a:t>
            </a:r>
            <a:r>
              <a:rPr lang="en-US" dirty="0"/>
              <a:t>, casting… sur </a:t>
            </a:r>
            <a:r>
              <a:rPr lang="en-US" dirty="0" err="1"/>
              <a:t>Allociné</a:t>
            </a:r>
            <a:endParaRPr lang="en-US" dirty="0"/>
          </a:p>
          <a:p>
            <a:pPr marL="285750" indent="-285750">
              <a:buFontTx/>
              <a:buChar char="-"/>
            </a:pPr>
            <a:r>
              <a:rPr lang="en-US" dirty="0"/>
              <a:t>Les </a:t>
            </a:r>
            <a:r>
              <a:rPr lang="en-US" dirty="0" err="1"/>
              <a:t>données</a:t>
            </a:r>
            <a:r>
              <a:rPr lang="en-US" dirty="0"/>
              <a:t> de box office et de pays et langue </a:t>
            </a:r>
            <a:r>
              <a:rPr lang="en-US" dirty="0" err="1"/>
              <a:t>d’origine</a:t>
            </a:r>
            <a:r>
              <a:rPr lang="en-US" dirty="0"/>
              <a:t> sur IMDB</a:t>
            </a:r>
          </a:p>
          <a:p>
            <a:pPr marL="285750" indent="-285750">
              <a:buFontTx/>
              <a:buChar char="-"/>
            </a:pPr>
            <a:r>
              <a:rPr lang="en-US" dirty="0"/>
              <a:t>Les critiques et notes </a:t>
            </a:r>
            <a:r>
              <a:rPr lang="en-US" dirty="0" err="1"/>
              <a:t>d’utilisateur</a:t>
            </a:r>
            <a:r>
              <a:rPr lang="en-US" dirty="0"/>
              <a:t> sur </a:t>
            </a:r>
            <a:r>
              <a:rPr lang="en-US" dirty="0" err="1"/>
              <a:t>Allociné</a:t>
            </a:r>
            <a:r>
              <a:rPr lang="en-US" dirty="0"/>
              <a:t> et </a:t>
            </a:r>
            <a:r>
              <a:rPr lang="en-US" dirty="0" err="1"/>
              <a:t>SensCritique</a:t>
            </a:r>
            <a:r>
              <a:rPr lang="en-US" dirty="0"/>
              <a:t> </a:t>
            </a:r>
          </a:p>
          <a:p>
            <a:pPr marL="285750" indent="-285750">
              <a:buFontTx/>
              <a:buChar char="-"/>
            </a:pPr>
            <a:endParaRPr lang="en-US" dirty="0"/>
          </a:p>
          <a:p>
            <a:r>
              <a:rPr lang="en-US" dirty="0"/>
              <a:t>Dans </a:t>
            </a:r>
            <a:r>
              <a:rPr lang="en-US" dirty="0" err="1"/>
              <a:t>l’application</a:t>
            </a:r>
            <a:r>
              <a:rPr lang="en-US" dirty="0"/>
              <a:t>, </a:t>
            </a:r>
            <a:r>
              <a:rPr lang="en-US" dirty="0" err="1"/>
              <a:t>l’utilisateur</a:t>
            </a:r>
            <a:r>
              <a:rPr lang="en-US" dirty="0"/>
              <a:t> </a:t>
            </a:r>
            <a:r>
              <a:rPr lang="en-US" dirty="0" err="1"/>
              <a:t>peut</a:t>
            </a:r>
            <a:r>
              <a:rPr lang="en-US" dirty="0"/>
              <a:t> </a:t>
            </a:r>
            <a:r>
              <a:rPr lang="en-US" dirty="0" err="1"/>
              <a:t>entrer</a:t>
            </a:r>
            <a:r>
              <a:rPr lang="en-US" dirty="0"/>
              <a:t> le nom d’un film dans la barre de recherche. Le </a:t>
            </a:r>
            <a:r>
              <a:rPr lang="en-US" dirty="0" err="1"/>
              <a:t>programme</a:t>
            </a:r>
            <a:r>
              <a:rPr lang="en-US" dirty="0"/>
              <a:t> </a:t>
            </a:r>
            <a:r>
              <a:rPr lang="en-US" dirty="0" err="1"/>
              <a:t>va</a:t>
            </a:r>
            <a:r>
              <a:rPr lang="en-US" dirty="0"/>
              <a:t> </a:t>
            </a:r>
            <a:r>
              <a:rPr lang="en-US" dirty="0" err="1"/>
              <a:t>alors</a:t>
            </a:r>
            <a:r>
              <a:rPr lang="en-US" dirty="0"/>
              <a:t> </a:t>
            </a:r>
            <a:r>
              <a:rPr lang="en-US" dirty="0" err="1"/>
              <a:t>chercher</a:t>
            </a:r>
            <a:r>
              <a:rPr lang="en-US" dirty="0"/>
              <a:t> </a:t>
            </a:r>
            <a:r>
              <a:rPr lang="en-US" dirty="0" err="1"/>
              <a:t>toutes</a:t>
            </a:r>
            <a:r>
              <a:rPr lang="en-US" dirty="0"/>
              <a:t> les </a:t>
            </a:r>
            <a:r>
              <a:rPr lang="en-US" dirty="0" err="1"/>
              <a:t>données</a:t>
            </a:r>
            <a:r>
              <a:rPr lang="en-US" dirty="0"/>
              <a:t> </a:t>
            </a:r>
            <a:r>
              <a:rPr lang="en-US" dirty="0" err="1"/>
              <a:t>nécessaires</a:t>
            </a:r>
            <a:r>
              <a:rPr lang="en-US" dirty="0"/>
              <a:t> et presenter un </a:t>
            </a:r>
            <a:r>
              <a:rPr lang="en-US" dirty="0" err="1"/>
              <a:t>compte-rendu</a:t>
            </a:r>
            <a:r>
              <a:rPr lang="en-US" dirty="0"/>
              <a:t> à </a:t>
            </a:r>
            <a:r>
              <a:rPr lang="en-US" dirty="0" err="1"/>
              <a:t>l’utilisateur</a:t>
            </a:r>
            <a:r>
              <a:rPr lang="en-US" dirty="0"/>
              <a:t> </a:t>
            </a:r>
            <a:r>
              <a:rPr lang="en-US" dirty="0" err="1"/>
              <a:t>une</a:t>
            </a:r>
            <a:r>
              <a:rPr lang="en-US" dirty="0"/>
              <a:t> </a:t>
            </a:r>
            <a:r>
              <a:rPr lang="en-US" dirty="0" err="1"/>
              <a:t>fois</a:t>
            </a:r>
            <a:r>
              <a:rPr lang="en-US" dirty="0"/>
              <a:t> </a:t>
            </a:r>
            <a:r>
              <a:rPr lang="en-US" dirty="0" err="1"/>
              <a:t>celles</a:t>
            </a:r>
            <a:r>
              <a:rPr lang="en-US" dirty="0"/>
              <a:t>-ci </a:t>
            </a:r>
            <a:r>
              <a:rPr lang="en-US" dirty="0" err="1"/>
              <a:t>obtenues</a:t>
            </a:r>
            <a:r>
              <a:rPr lang="en-US" dirty="0"/>
              <a:t>.</a:t>
            </a:r>
          </a:p>
        </p:txBody>
      </p:sp>
    </p:spTree>
    <p:extLst>
      <p:ext uri="{BB962C8B-B14F-4D97-AF65-F5344CB8AC3E}">
        <p14:creationId xmlns:p14="http://schemas.microsoft.com/office/powerpoint/2010/main" val="2025982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2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22">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31C317B-543C-0F9F-C551-CB6F2EAB5714}"/>
              </a:ext>
            </a:extLst>
          </p:cNvPr>
          <p:cNvSpPr>
            <a:spLocks noGrp="1"/>
          </p:cNvSpPr>
          <p:nvPr>
            <p:ph type="title"/>
          </p:nvPr>
        </p:nvSpPr>
        <p:spPr>
          <a:xfrm>
            <a:off x="359172" y="1144769"/>
            <a:ext cx="3724217" cy="2896432"/>
          </a:xfrm>
        </p:spPr>
        <p:txBody>
          <a:bodyPr vert="horz" lIns="91440" tIns="45720" rIns="91440" bIns="45720" rtlCol="0" anchor="b">
            <a:normAutofit/>
          </a:bodyPr>
          <a:lstStyle/>
          <a:p>
            <a:r>
              <a:rPr lang="en-US"/>
              <a:t>Photos de l’application :</a:t>
            </a:r>
          </a:p>
        </p:txBody>
      </p:sp>
      <p:sp>
        <p:nvSpPr>
          <p:cNvPr id="20" name="Rectangle 24">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 11">
            <a:extLst>
              <a:ext uri="{FF2B5EF4-FFF2-40B4-BE49-F238E27FC236}">
                <a16:creationId xmlns:a16="http://schemas.microsoft.com/office/drawing/2014/main" id="{F7E4A3D9-2BFE-9509-8F19-ED1C94DCF8AF}"/>
              </a:ext>
            </a:extLst>
          </p:cNvPr>
          <p:cNvPicPr>
            <a:picLocks noChangeAspect="1"/>
          </p:cNvPicPr>
          <p:nvPr/>
        </p:nvPicPr>
        <p:blipFill>
          <a:blip r:embed="rId2"/>
          <a:stretch>
            <a:fillRect/>
          </a:stretch>
        </p:blipFill>
        <p:spPr>
          <a:xfrm>
            <a:off x="4526151" y="468334"/>
            <a:ext cx="3675888" cy="2747726"/>
          </a:xfrm>
          <a:prstGeom prst="rect">
            <a:avLst/>
          </a:prstGeom>
        </p:spPr>
      </p:pic>
      <p:pic>
        <p:nvPicPr>
          <p:cNvPr id="10" name="Image 9">
            <a:extLst>
              <a:ext uri="{FF2B5EF4-FFF2-40B4-BE49-F238E27FC236}">
                <a16:creationId xmlns:a16="http://schemas.microsoft.com/office/drawing/2014/main" id="{2C15E9B1-1889-E9BD-2A8C-B5A42BE53CDA}"/>
              </a:ext>
            </a:extLst>
          </p:cNvPr>
          <p:cNvPicPr>
            <a:picLocks noChangeAspect="1"/>
          </p:cNvPicPr>
          <p:nvPr/>
        </p:nvPicPr>
        <p:blipFill>
          <a:blip r:embed="rId3"/>
          <a:stretch>
            <a:fillRect/>
          </a:stretch>
        </p:blipFill>
        <p:spPr>
          <a:xfrm>
            <a:off x="8311896" y="693483"/>
            <a:ext cx="3675888" cy="2297429"/>
          </a:xfrm>
          <a:prstGeom prst="rect">
            <a:avLst/>
          </a:prstGeom>
        </p:spPr>
      </p:pic>
      <p:sp>
        <p:nvSpPr>
          <p:cNvPr id="22" name="Rectangle 26">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a:extLst>
              <a:ext uri="{FF2B5EF4-FFF2-40B4-BE49-F238E27FC236}">
                <a16:creationId xmlns:a16="http://schemas.microsoft.com/office/drawing/2014/main" id="{15B00FF5-49B1-6F21-9DBB-6E3EFE92125C}"/>
              </a:ext>
            </a:extLst>
          </p:cNvPr>
          <p:cNvPicPr>
            <a:picLocks noChangeAspect="1"/>
          </p:cNvPicPr>
          <p:nvPr/>
        </p:nvPicPr>
        <p:blipFill>
          <a:blip r:embed="rId4"/>
          <a:stretch>
            <a:fillRect/>
          </a:stretch>
        </p:blipFill>
        <p:spPr>
          <a:xfrm>
            <a:off x="4526151" y="3921408"/>
            <a:ext cx="3675888" cy="1929840"/>
          </a:xfrm>
          <a:prstGeom prst="rect">
            <a:avLst/>
          </a:prstGeom>
        </p:spPr>
      </p:pic>
      <p:pic>
        <p:nvPicPr>
          <p:cNvPr id="6" name="Image 5">
            <a:extLst>
              <a:ext uri="{FF2B5EF4-FFF2-40B4-BE49-F238E27FC236}">
                <a16:creationId xmlns:a16="http://schemas.microsoft.com/office/drawing/2014/main" id="{E815931D-4FCD-88A2-5D86-0E16423EC679}"/>
              </a:ext>
            </a:extLst>
          </p:cNvPr>
          <p:cNvPicPr>
            <a:picLocks noChangeAspect="1"/>
          </p:cNvPicPr>
          <p:nvPr/>
        </p:nvPicPr>
        <p:blipFill>
          <a:blip r:embed="rId5"/>
          <a:stretch>
            <a:fillRect/>
          </a:stretch>
        </p:blipFill>
        <p:spPr>
          <a:xfrm>
            <a:off x="8310333" y="3811133"/>
            <a:ext cx="3675888" cy="2150394"/>
          </a:xfrm>
          <a:prstGeom prst="rect">
            <a:avLst/>
          </a:prstGeom>
        </p:spPr>
      </p:pic>
    </p:spTree>
    <p:extLst>
      <p:ext uri="{BB962C8B-B14F-4D97-AF65-F5344CB8AC3E}">
        <p14:creationId xmlns:p14="http://schemas.microsoft.com/office/powerpoint/2010/main" val="3687490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C317B-543C-0F9F-C551-CB6F2EAB5714}"/>
              </a:ext>
            </a:extLst>
          </p:cNvPr>
          <p:cNvSpPr>
            <a:spLocks noGrp="1"/>
          </p:cNvSpPr>
          <p:nvPr>
            <p:ph type="title"/>
          </p:nvPr>
        </p:nvSpPr>
        <p:spPr/>
        <p:txBody>
          <a:bodyPr>
            <a:normAutofit/>
          </a:bodyPr>
          <a:lstStyle/>
          <a:p>
            <a:r>
              <a:rPr lang="fr-FR" dirty="0"/>
              <a:t>Conclusion</a:t>
            </a:r>
          </a:p>
        </p:txBody>
      </p:sp>
      <p:sp>
        <p:nvSpPr>
          <p:cNvPr id="3" name="Espace réservé du contenu 2">
            <a:extLst>
              <a:ext uri="{FF2B5EF4-FFF2-40B4-BE49-F238E27FC236}">
                <a16:creationId xmlns:a16="http://schemas.microsoft.com/office/drawing/2014/main" id="{723E694D-35F0-24D7-2671-F5E06AF2D850}"/>
              </a:ext>
            </a:extLst>
          </p:cNvPr>
          <p:cNvSpPr>
            <a:spLocks noGrp="1"/>
          </p:cNvSpPr>
          <p:nvPr>
            <p:ph idx="1"/>
          </p:nvPr>
        </p:nvSpPr>
        <p:spPr/>
        <p:txBody>
          <a:bodyPr>
            <a:normAutofit/>
          </a:bodyPr>
          <a:lstStyle/>
          <a:p>
            <a:pPr marL="0" indent="0">
              <a:buNone/>
            </a:pPr>
            <a:r>
              <a:rPr lang="fr-FR" sz="1800" dirty="0"/>
              <a:t>On conclusion les différences de comportement ne sont pas très prononcées entre la plateforme </a:t>
            </a:r>
            <a:r>
              <a:rPr lang="fr-FR" sz="1800" dirty="0" err="1"/>
              <a:t>AlloCiné</a:t>
            </a:r>
            <a:r>
              <a:rPr lang="fr-FR" sz="1800" dirty="0"/>
              <a:t> et </a:t>
            </a:r>
            <a:r>
              <a:rPr lang="fr-FR" sz="1800" dirty="0" err="1"/>
              <a:t>Senscritique</a:t>
            </a:r>
            <a:r>
              <a:rPr lang="fr-FR" sz="1800" dirty="0"/>
              <a:t>. </a:t>
            </a:r>
          </a:p>
          <a:p>
            <a:pPr marL="0" indent="0">
              <a:buNone/>
            </a:pPr>
            <a:r>
              <a:rPr lang="fr-FR" sz="1800" dirty="0" err="1"/>
              <a:t>SensCritique</a:t>
            </a:r>
            <a:r>
              <a:rPr lang="fr-FR" sz="1800" dirty="0"/>
              <a:t> a tendance à souvent moins bien noter qu’</a:t>
            </a:r>
            <a:r>
              <a:rPr lang="fr-FR" sz="1800" dirty="0" err="1"/>
              <a:t>Allociné</a:t>
            </a:r>
            <a:r>
              <a:rPr lang="fr-FR" sz="1800" dirty="0"/>
              <a:t> mais les variations de notes sont corrélées positivement. </a:t>
            </a:r>
          </a:p>
          <a:p>
            <a:pPr marL="0" indent="0">
              <a:buNone/>
            </a:pPr>
            <a:r>
              <a:rPr lang="fr-FR" sz="1800" dirty="0"/>
              <a:t>Nous avons également pu observer que les modèles utilisent des variables similaires pour effectuer les prédictions de notes pour les deux plateformes et que les classements des mots les plus courants dans les critiques sont très proches. </a:t>
            </a:r>
          </a:p>
          <a:p>
            <a:pPr marL="0" indent="0">
              <a:buNone/>
            </a:pPr>
            <a:r>
              <a:rPr lang="fr-FR" sz="1800" dirty="0"/>
              <a:t>La plus grosse différence que nous avons pu observer est la taille (en nombre de mots) qui critiques postées par les utilisateurs, qui sont beaucoup plus développées sur </a:t>
            </a:r>
            <a:r>
              <a:rPr lang="fr-FR" sz="1800" dirty="0" err="1"/>
              <a:t>SensCritique</a:t>
            </a:r>
            <a:r>
              <a:rPr lang="fr-FR" sz="1800" dirty="0"/>
              <a:t> qu’</a:t>
            </a:r>
            <a:r>
              <a:rPr lang="fr-FR" sz="1800" dirty="0" err="1"/>
              <a:t>AlloCiné</a:t>
            </a:r>
            <a:r>
              <a:rPr lang="fr-FR" sz="1800" dirty="0"/>
              <a:t>.</a:t>
            </a:r>
          </a:p>
        </p:txBody>
      </p:sp>
    </p:spTree>
    <p:extLst>
      <p:ext uri="{BB962C8B-B14F-4D97-AF65-F5344CB8AC3E}">
        <p14:creationId xmlns:p14="http://schemas.microsoft.com/office/powerpoint/2010/main" val="1763221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474F0CA-B1B0-63F4-20D6-8FA8AF155322}"/>
              </a:ext>
            </a:extLst>
          </p:cNvPr>
          <p:cNvSpPr>
            <a:spLocks noGrp="1"/>
          </p:cNvSpPr>
          <p:nvPr>
            <p:ph type="title"/>
          </p:nvPr>
        </p:nvSpPr>
        <p:spPr>
          <a:xfrm>
            <a:off x="621792" y="1161288"/>
            <a:ext cx="3602736" cy="4526280"/>
          </a:xfrm>
        </p:spPr>
        <p:txBody>
          <a:bodyPr>
            <a:normAutofit/>
          </a:bodyPr>
          <a:lstStyle/>
          <a:p>
            <a:r>
              <a:rPr lang="fr-FR" dirty="0"/>
              <a:t>Merci ! </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42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A82F9E2-5018-0F24-F2F4-89664F2C3159}"/>
              </a:ext>
            </a:extLst>
          </p:cNvPr>
          <p:cNvSpPr>
            <a:spLocks noGrp="1"/>
          </p:cNvSpPr>
          <p:nvPr>
            <p:ph type="title"/>
          </p:nvPr>
        </p:nvSpPr>
        <p:spPr>
          <a:xfrm>
            <a:off x="371094" y="1161288"/>
            <a:ext cx="3438144" cy="1239012"/>
          </a:xfrm>
        </p:spPr>
        <p:txBody>
          <a:bodyPr anchor="ctr">
            <a:normAutofit/>
          </a:bodyPr>
          <a:lstStyle/>
          <a:p>
            <a:r>
              <a:rPr lang="fr-FR" sz="2800"/>
              <a:t>The Numbers</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57EE6A79-1B4E-1A80-D535-2C30AB26797C}"/>
              </a:ext>
            </a:extLst>
          </p:cNvPr>
          <p:cNvSpPr>
            <a:spLocks noGrp="1"/>
          </p:cNvSpPr>
          <p:nvPr>
            <p:ph idx="1"/>
          </p:nvPr>
        </p:nvSpPr>
        <p:spPr>
          <a:xfrm>
            <a:off x="371094" y="2718054"/>
            <a:ext cx="3438906" cy="3568446"/>
          </a:xfrm>
        </p:spPr>
        <p:txBody>
          <a:bodyPr vert="horz" lIns="91440" tIns="45720" rIns="91440" bIns="45720" rtlCol="0" anchor="t">
            <a:normAutofit fontScale="92500"/>
          </a:bodyPr>
          <a:lstStyle/>
          <a:p>
            <a:r>
              <a:rPr lang="fr-FR" sz="1700" dirty="0"/>
              <a:t>Initialement nous avions scrappé les données du site The Numbers, référençant plus de 6000 films ainsi que leur budget et chiffre d’affaires. </a:t>
            </a:r>
          </a:p>
          <a:p>
            <a:r>
              <a:rPr lang="fr-FR" sz="1700" dirty="0"/>
              <a:t>Cependant, les titres des films étant enregistrés en anglais il était difficile de pouvoir les retrouver sur les sites </a:t>
            </a:r>
            <a:r>
              <a:rPr lang="fr-FR" sz="1700" dirty="0" err="1"/>
              <a:t>Allociné</a:t>
            </a:r>
            <a:r>
              <a:rPr lang="fr-FR" sz="1700" dirty="0"/>
              <a:t> et </a:t>
            </a:r>
            <a:r>
              <a:rPr lang="fr-FR" sz="1700" dirty="0" err="1"/>
              <a:t>SensCritique</a:t>
            </a:r>
            <a:r>
              <a:rPr lang="fr-FR" sz="1700" dirty="0"/>
              <a:t>. Nous avons décidé d’utiliser une autre approche.</a:t>
            </a:r>
          </a:p>
        </p:txBody>
      </p:sp>
      <p:pic>
        <p:nvPicPr>
          <p:cNvPr id="7" name="Image 6" descr="Une image contenant table&#10;&#10;Description générée automatiquement">
            <a:extLst>
              <a:ext uri="{FF2B5EF4-FFF2-40B4-BE49-F238E27FC236}">
                <a16:creationId xmlns:a16="http://schemas.microsoft.com/office/drawing/2014/main" id="{23700D92-5363-AD9F-09C9-52E310A0F62B}"/>
              </a:ext>
            </a:extLst>
          </p:cNvPr>
          <p:cNvPicPr>
            <a:picLocks noChangeAspect="1"/>
          </p:cNvPicPr>
          <p:nvPr/>
        </p:nvPicPr>
        <p:blipFill>
          <a:blip r:embed="rId2"/>
          <a:stretch>
            <a:fillRect/>
          </a:stretch>
        </p:blipFill>
        <p:spPr>
          <a:xfrm>
            <a:off x="4901184" y="1593044"/>
            <a:ext cx="6922008" cy="3772495"/>
          </a:xfrm>
          <a:prstGeom prst="rect">
            <a:avLst/>
          </a:prstGeom>
        </p:spPr>
      </p:pic>
      <p:sp>
        <p:nvSpPr>
          <p:cNvPr id="8" name="ZoneTexte 7">
            <a:extLst>
              <a:ext uri="{FF2B5EF4-FFF2-40B4-BE49-F238E27FC236}">
                <a16:creationId xmlns:a16="http://schemas.microsoft.com/office/drawing/2014/main" id="{8F219516-1CB1-BD8F-9EA4-6FBEDDFF88ED}"/>
              </a:ext>
            </a:extLst>
          </p:cNvPr>
          <p:cNvSpPr txBox="1"/>
          <p:nvPr/>
        </p:nvSpPr>
        <p:spPr>
          <a:xfrm>
            <a:off x="5285822" y="5763670"/>
            <a:ext cx="5380212" cy="646331"/>
          </a:xfrm>
          <a:prstGeom prst="rect">
            <a:avLst/>
          </a:prstGeom>
          <a:noFill/>
        </p:spPr>
        <p:txBody>
          <a:bodyPr wrap="square" rtlCol="0">
            <a:spAutoFit/>
          </a:bodyPr>
          <a:lstStyle/>
          <a:p>
            <a:r>
              <a:rPr lang="fr-FR" dirty="0">
                <a:hlinkClick r:id="rId3"/>
              </a:rPr>
              <a:t>https://www.the-numbers.com/movie/budgets</a:t>
            </a:r>
            <a:endParaRPr lang="fr-FR" dirty="0"/>
          </a:p>
          <a:p>
            <a:endParaRPr lang="fr-FR" dirty="0"/>
          </a:p>
        </p:txBody>
      </p:sp>
    </p:spTree>
    <p:extLst>
      <p:ext uri="{BB962C8B-B14F-4D97-AF65-F5344CB8AC3E}">
        <p14:creationId xmlns:p14="http://schemas.microsoft.com/office/powerpoint/2010/main" val="113918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179D543-2E6B-1B8F-5A2A-D3A8A18D33D9}"/>
              </a:ext>
            </a:extLst>
          </p:cNvPr>
          <p:cNvSpPr>
            <a:spLocks noGrp="1"/>
          </p:cNvSpPr>
          <p:nvPr>
            <p:ph type="title"/>
          </p:nvPr>
        </p:nvSpPr>
        <p:spPr>
          <a:xfrm>
            <a:off x="335015" y="891286"/>
            <a:ext cx="3670819" cy="1239012"/>
          </a:xfrm>
        </p:spPr>
        <p:txBody>
          <a:bodyPr anchor="ctr">
            <a:normAutofit fontScale="90000"/>
          </a:bodyPr>
          <a:lstStyle/>
          <a:p>
            <a:r>
              <a:rPr lang="fr-FR" sz="2600" dirty="0"/>
              <a:t>Voici le </a:t>
            </a:r>
            <a:r>
              <a:rPr lang="fr-FR" sz="2600" dirty="0" err="1"/>
              <a:t>scrapping</a:t>
            </a:r>
            <a:r>
              <a:rPr lang="fr-FR" sz="2600" dirty="0"/>
              <a:t> que nous avions effectué sur The Numbers et que nous avons décidé de ne pas garder </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FDF1E65-6D06-7FBE-F26B-3AEEBFD35C5C}"/>
              </a:ext>
            </a:extLst>
          </p:cNvPr>
          <p:cNvSpPr>
            <a:spLocks noGrp="1"/>
          </p:cNvSpPr>
          <p:nvPr>
            <p:ph idx="1"/>
          </p:nvPr>
        </p:nvSpPr>
        <p:spPr>
          <a:xfrm>
            <a:off x="371093" y="2718054"/>
            <a:ext cx="3949115" cy="3207258"/>
          </a:xfrm>
        </p:spPr>
        <p:txBody>
          <a:bodyPr anchor="t">
            <a:normAutofit fontScale="92500" lnSpcReduction="10000"/>
          </a:bodyPr>
          <a:lstStyle/>
          <a:p>
            <a:r>
              <a:rPr lang="fr-FR" sz="1700" dirty="0"/>
              <a:t>Toutes les données sont enregistrées sous forme de table situées sur plusieurs pages.</a:t>
            </a:r>
          </a:p>
          <a:p>
            <a:r>
              <a:rPr lang="fr-FR" sz="1700" dirty="0"/>
              <a:t>Nous pouvons y récupérer : </a:t>
            </a:r>
          </a:p>
          <a:p>
            <a:pPr lvl="1"/>
            <a:r>
              <a:rPr lang="fr-FR" sz="1300" dirty="0"/>
              <a:t>Le titre du film </a:t>
            </a:r>
          </a:p>
          <a:p>
            <a:pPr lvl="1"/>
            <a:r>
              <a:rPr lang="fr-FR" sz="1300" dirty="0"/>
              <a:t>La date de sortie aux Etats unis</a:t>
            </a:r>
          </a:p>
          <a:p>
            <a:pPr lvl="1"/>
            <a:r>
              <a:rPr lang="fr-FR" sz="1300" dirty="0"/>
              <a:t>Le budget de production</a:t>
            </a:r>
          </a:p>
          <a:p>
            <a:pPr lvl="1"/>
            <a:r>
              <a:rPr lang="fr-FR" sz="1300" dirty="0"/>
              <a:t>Le chiffre d’affaires du pays de sortie </a:t>
            </a:r>
          </a:p>
          <a:p>
            <a:pPr lvl="1"/>
            <a:r>
              <a:rPr lang="fr-FR" sz="1300" dirty="0"/>
              <a:t> Le chiffre d’affaires international</a:t>
            </a:r>
          </a:p>
          <a:p>
            <a:r>
              <a:rPr lang="fr-FR" sz="1700" dirty="0"/>
              <a:t>Les films sont triés par budget de production décroissant.</a:t>
            </a:r>
          </a:p>
        </p:txBody>
      </p:sp>
      <p:pic>
        <p:nvPicPr>
          <p:cNvPr id="9" name="Image 8">
            <a:extLst>
              <a:ext uri="{FF2B5EF4-FFF2-40B4-BE49-F238E27FC236}">
                <a16:creationId xmlns:a16="http://schemas.microsoft.com/office/drawing/2014/main" id="{82AFADEA-7D98-8E11-7F5C-0E59DFE3B048}"/>
              </a:ext>
            </a:extLst>
          </p:cNvPr>
          <p:cNvPicPr>
            <a:picLocks noChangeAspect="1"/>
          </p:cNvPicPr>
          <p:nvPr/>
        </p:nvPicPr>
        <p:blipFill rotWithShape="1">
          <a:blip r:embed="rId2"/>
          <a:srcRect t="3854"/>
          <a:stretch/>
        </p:blipFill>
        <p:spPr>
          <a:xfrm>
            <a:off x="4212833" y="503214"/>
            <a:ext cx="7728021" cy="6182508"/>
          </a:xfrm>
          <a:prstGeom prst="rect">
            <a:avLst/>
          </a:prstGeom>
        </p:spPr>
      </p:pic>
    </p:spTree>
    <p:extLst>
      <p:ext uri="{BB962C8B-B14F-4D97-AF65-F5344CB8AC3E}">
        <p14:creationId xmlns:p14="http://schemas.microsoft.com/office/powerpoint/2010/main" val="1611694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79D543-2E6B-1B8F-5A2A-D3A8A18D33D9}"/>
              </a:ext>
            </a:extLst>
          </p:cNvPr>
          <p:cNvSpPr>
            <a:spLocks noGrp="1"/>
          </p:cNvSpPr>
          <p:nvPr>
            <p:ph type="title"/>
          </p:nvPr>
        </p:nvSpPr>
        <p:spPr>
          <a:xfrm>
            <a:off x="649389" y="634436"/>
            <a:ext cx="3670819" cy="1239012"/>
          </a:xfrm>
        </p:spPr>
        <p:txBody>
          <a:bodyPr anchor="ctr">
            <a:normAutofit/>
          </a:bodyPr>
          <a:lstStyle/>
          <a:p>
            <a:r>
              <a:rPr lang="fr-FR" sz="2600" dirty="0"/>
              <a:t>Détail du </a:t>
            </a:r>
            <a:r>
              <a:rPr lang="fr-FR" sz="2600" dirty="0" err="1"/>
              <a:t>scrapping</a:t>
            </a:r>
            <a:r>
              <a:rPr lang="fr-FR" sz="2600" dirty="0"/>
              <a:t> : The Numbers</a:t>
            </a:r>
          </a:p>
        </p:txBody>
      </p:sp>
      <p:sp>
        <p:nvSpPr>
          <p:cNvPr id="3" name="Espace réservé du contenu 2">
            <a:extLst>
              <a:ext uri="{FF2B5EF4-FFF2-40B4-BE49-F238E27FC236}">
                <a16:creationId xmlns:a16="http://schemas.microsoft.com/office/drawing/2014/main" id="{FFDF1E65-6D06-7FBE-F26B-3AEEBFD35C5C}"/>
              </a:ext>
            </a:extLst>
          </p:cNvPr>
          <p:cNvSpPr>
            <a:spLocks noGrp="1"/>
          </p:cNvSpPr>
          <p:nvPr>
            <p:ph idx="1"/>
          </p:nvPr>
        </p:nvSpPr>
        <p:spPr>
          <a:xfrm>
            <a:off x="371093" y="2718054"/>
            <a:ext cx="3949115" cy="3207258"/>
          </a:xfrm>
        </p:spPr>
        <p:txBody>
          <a:bodyPr anchor="t">
            <a:normAutofit/>
          </a:bodyPr>
          <a:lstStyle/>
          <a:p>
            <a:r>
              <a:rPr lang="fr-FR" sz="1700" dirty="0"/>
              <a:t>Code python avec </a:t>
            </a:r>
            <a:r>
              <a:rPr lang="fr-FR" sz="1700" dirty="0" err="1"/>
              <a:t>BeautifulSoup</a:t>
            </a:r>
            <a:r>
              <a:rPr lang="fr-FR" sz="1700" dirty="0"/>
              <a:t> .</a:t>
            </a:r>
          </a:p>
          <a:p>
            <a:endParaRPr lang="fr-FR" sz="1700" dirty="0"/>
          </a:p>
          <a:p>
            <a:endParaRPr lang="fr-FR" sz="1700" dirty="0"/>
          </a:p>
          <a:p>
            <a:endParaRPr lang="fr-FR" sz="1700" dirty="0"/>
          </a:p>
          <a:p>
            <a:endParaRPr lang="fr-FR" sz="1700" dirty="0"/>
          </a:p>
          <a:p>
            <a:r>
              <a:rPr lang="fr-FR" sz="1700" dirty="0"/>
              <a:t>6354 films scrappés</a:t>
            </a:r>
          </a:p>
          <a:p>
            <a:r>
              <a:rPr lang="fr-FR" sz="1700" dirty="0"/>
              <a:t>113 valeurs nan dans la colonne </a:t>
            </a:r>
            <a:r>
              <a:rPr lang="fr-FR" sz="1700" dirty="0" err="1"/>
              <a:t>release_date</a:t>
            </a:r>
            <a:r>
              <a:rPr lang="fr-FR" sz="1700" dirty="0"/>
              <a:t>.</a:t>
            </a:r>
          </a:p>
          <a:p>
            <a:endParaRPr lang="fr-FR" sz="1700" dirty="0"/>
          </a:p>
        </p:txBody>
      </p:sp>
      <p:pic>
        <p:nvPicPr>
          <p:cNvPr id="5" name="Image 4">
            <a:extLst>
              <a:ext uri="{FF2B5EF4-FFF2-40B4-BE49-F238E27FC236}">
                <a16:creationId xmlns:a16="http://schemas.microsoft.com/office/drawing/2014/main" id="{5FDB3419-BDF8-9430-EF51-E9A3BD9D7293}"/>
              </a:ext>
            </a:extLst>
          </p:cNvPr>
          <p:cNvPicPr>
            <a:picLocks noChangeAspect="1"/>
          </p:cNvPicPr>
          <p:nvPr/>
        </p:nvPicPr>
        <p:blipFill rotWithShape="1">
          <a:blip r:embed="rId2"/>
          <a:srcRect b="6931"/>
          <a:stretch/>
        </p:blipFill>
        <p:spPr>
          <a:xfrm>
            <a:off x="4936804" y="841248"/>
            <a:ext cx="6850767" cy="5276088"/>
          </a:xfrm>
          <a:prstGeom prst="rect">
            <a:avLst/>
          </a:prstGeom>
        </p:spPr>
      </p:pic>
      <p:pic>
        <p:nvPicPr>
          <p:cNvPr id="7" name="Image 6">
            <a:extLst>
              <a:ext uri="{FF2B5EF4-FFF2-40B4-BE49-F238E27FC236}">
                <a16:creationId xmlns:a16="http://schemas.microsoft.com/office/drawing/2014/main" id="{4063CDF0-9480-5378-7262-382194DBD059}"/>
              </a:ext>
            </a:extLst>
          </p:cNvPr>
          <p:cNvPicPr>
            <a:picLocks noChangeAspect="1"/>
          </p:cNvPicPr>
          <p:nvPr/>
        </p:nvPicPr>
        <p:blipFill>
          <a:blip r:embed="rId3"/>
          <a:stretch>
            <a:fillRect/>
          </a:stretch>
        </p:blipFill>
        <p:spPr>
          <a:xfrm>
            <a:off x="353054" y="3168255"/>
            <a:ext cx="4583750" cy="1153428"/>
          </a:xfrm>
          <a:prstGeom prst="rect">
            <a:avLst/>
          </a:prstGeom>
        </p:spPr>
      </p:pic>
    </p:spTree>
    <p:extLst>
      <p:ext uri="{BB962C8B-B14F-4D97-AF65-F5344CB8AC3E}">
        <p14:creationId xmlns:p14="http://schemas.microsoft.com/office/powerpoint/2010/main" val="2332568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D556D9-DA66-EEAA-A92F-91B5DED06353}"/>
              </a:ext>
            </a:extLst>
          </p:cNvPr>
          <p:cNvSpPr>
            <a:spLocks noGrp="1"/>
          </p:cNvSpPr>
          <p:nvPr>
            <p:ph type="title"/>
          </p:nvPr>
        </p:nvSpPr>
        <p:spPr/>
        <p:txBody>
          <a:bodyPr/>
          <a:lstStyle/>
          <a:p>
            <a:r>
              <a:rPr lang="fr-FR" dirty="0"/>
              <a:t>Nouveau protocole</a:t>
            </a:r>
          </a:p>
        </p:txBody>
      </p:sp>
      <p:sp>
        <p:nvSpPr>
          <p:cNvPr id="3" name="Espace réservé du contenu 2">
            <a:extLst>
              <a:ext uri="{FF2B5EF4-FFF2-40B4-BE49-F238E27FC236}">
                <a16:creationId xmlns:a16="http://schemas.microsoft.com/office/drawing/2014/main" id="{8DA8C4C7-DB43-0E46-3C32-45EB86FD0155}"/>
              </a:ext>
            </a:extLst>
          </p:cNvPr>
          <p:cNvSpPr>
            <a:spLocks noGrp="1"/>
          </p:cNvSpPr>
          <p:nvPr>
            <p:ph idx="1"/>
          </p:nvPr>
        </p:nvSpPr>
        <p:spPr>
          <a:xfrm>
            <a:off x="1115568" y="2165358"/>
            <a:ext cx="10168128" cy="4495013"/>
          </a:xfrm>
        </p:spPr>
        <p:txBody>
          <a:bodyPr vert="horz" lIns="91440" tIns="45720" rIns="91440" bIns="45720" rtlCol="0" anchor="t">
            <a:normAutofit fontScale="70000" lnSpcReduction="20000"/>
          </a:bodyPr>
          <a:lstStyle/>
          <a:p>
            <a:r>
              <a:rPr lang="fr-FR" dirty="0"/>
              <a:t>Scrapper les 20 000 premiers films du site </a:t>
            </a:r>
            <a:r>
              <a:rPr lang="fr-FR" dirty="0" err="1"/>
              <a:t>Allociné</a:t>
            </a:r>
            <a:r>
              <a:rPr lang="fr-FR" dirty="0"/>
              <a:t>, leurs informations générales ainsi que les critiques laissées par les utilisateurs.</a:t>
            </a:r>
          </a:p>
          <a:p>
            <a:r>
              <a:rPr lang="fr-FR" dirty="0"/>
              <a:t>Rechercher ensuite chacun de ces films sur IMDB pour pouvoir obtenir leur budget, chiffre d’affaires, langue d’origine et pays d’origine (des informations qui ne sont pas disponibles sur </a:t>
            </a:r>
            <a:r>
              <a:rPr lang="fr-FR" dirty="0" err="1"/>
              <a:t>Allociné</a:t>
            </a:r>
            <a:r>
              <a:rPr lang="fr-FR" dirty="0"/>
              <a:t>).</a:t>
            </a:r>
          </a:p>
          <a:p>
            <a:r>
              <a:rPr lang="fr-FR" dirty="0"/>
              <a:t>Rechercher ces films sur </a:t>
            </a:r>
            <a:r>
              <a:rPr lang="fr-FR" dirty="0" err="1"/>
              <a:t>SensCritique</a:t>
            </a:r>
            <a:r>
              <a:rPr lang="fr-FR" dirty="0"/>
              <a:t> pour scrapper les critiques et notes laissées par les utilisateurs.</a:t>
            </a:r>
          </a:p>
          <a:p>
            <a:r>
              <a:rPr lang="fr-FR" dirty="0"/>
              <a:t>Nettoyer les données.</a:t>
            </a:r>
          </a:p>
          <a:p>
            <a:r>
              <a:rPr lang="fr-FR" dirty="0"/>
              <a:t>Analyser des données.</a:t>
            </a:r>
          </a:p>
          <a:p>
            <a:r>
              <a:rPr lang="fr-FR" dirty="0"/>
              <a:t>Entraîner une intelligence artificielle à prédire la note d’un film sur chacun des sites. </a:t>
            </a:r>
          </a:p>
          <a:p>
            <a:r>
              <a:rPr lang="fr-FR" dirty="0"/>
              <a:t>Observer l’importance des variables pour déterminer les points qui influencent les notes sur chaque site.</a:t>
            </a:r>
          </a:p>
          <a:p>
            <a:r>
              <a:rPr lang="fr-FR" dirty="0"/>
              <a:t>Réaliser une application permettant d’obtenir, pour un film donné, des informations provenant des 3 plateformes. </a:t>
            </a:r>
          </a:p>
        </p:txBody>
      </p:sp>
      <p:sp>
        <p:nvSpPr>
          <p:cNvPr id="4" name="Espace réservé du numéro de diapositive 3">
            <a:extLst>
              <a:ext uri="{FF2B5EF4-FFF2-40B4-BE49-F238E27FC236}">
                <a16:creationId xmlns:a16="http://schemas.microsoft.com/office/drawing/2014/main" id="{F53BACCA-929B-1C3C-BF7F-57C56DC8D3BD}"/>
              </a:ext>
            </a:extLst>
          </p:cNvPr>
          <p:cNvSpPr>
            <a:spLocks noGrp="1"/>
          </p:cNvSpPr>
          <p:nvPr>
            <p:ph type="sldNum" sz="quarter" idx="12"/>
          </p:nvPr>
        </p:nvSpPr>
        <p:spPr/>
        <p:txBody>
          <a:bodyPr/>
          <a:lstStyle/>
          <a:p>
            <a:fld id="{B2DC25EE-239B-4C5F-AAD1-255A7D5F1EE2}" type="slidenum">
              <a:rPr lang="en-US" smtClean="0"/>
              <a:t>9</a:t>
            </a:fld>
            <a:endParaRPr lang="fr-FR"/>
          </a:p>
        </p:txBody>
      </p:sp>
    </p:spTree>
    <p:extLst>
      <p:ext uri="{BB962C8B-B14F-4D97-AF65-F5344CB8AC3E}">
        <p14:creationId xmlns:p14="http://schemas.microsoft.com/office/powerpoint/2010/main" val="2056055266"/>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41242C"/>
      </a:dk2>
      <a:lt2>
        <a:srgbClr val="E2E7E8"/>
      </a:lt2>
      <a:accent1>
        <a:srgbClr val="DF8B7D"/>
      </a:accent1>
      <a:accent2>
        <a:srgbClr val="D86181"/>
      </a:accent2>
      <a:accent3>
        <a:srgbClr val="DF7DC1"/>
      </a:accent3>
      <a:accent4>
        <a:srgbClr val="CB61D8"/>
      </a:accent4>
      <a:accent5>
        <a:srgbClr val="AC7DDF"/>
      </a:accent5>
      <a:accent6>
        <a:srgbClr val="6861D8"/>
      </a:accent6>
      <a:hlink>
        <a:srgbClr val="598C94"/>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A47827DDFD934FACB5705FD0D6D27C" ma:contentTypeVersion="2" ma:contentTypeDescription="Crée un document." ma:contentTypeScope="" ma:versionID="564cebcbc6ee8698a35e211c66cc9f8e">
  <xsd:schema xmlns:xsd="http://www.w3.org/2001/XMLSchema" xmlns:xs="http://www.w3.org/2001/XMLSchema" xmlns:p="http://schemas.microsoft.com/office/2006/metadata/properties" xmlns:ns2="6602341a-5f00-471e-a550-45d8e98dfff2" targetNamespace="http://schemas.microsoft.com/office/2006/metadata/properties" ma:root="true" ma:fieldsID="47ba9411fd9a8f0d629dac550b8840c0" ns2:_="">
    <xsd:import namespace="6602341a-5f00-471e-a550-45d8e98dfff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02341a-5f00-471e-a550-45d8e98dff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A244FA-7F3C-46C1-ABA5-2E305320AB93}">
  <ds:schemaRefs>
    <ds:schemaRef ds:uri="http://schemas.microsoft.com/sharepoint/v3/contenttype/forms"/>
  </ds:schemaRefs>
</ds:datastoreItem>
</file>

<file path=customXml/itemProps2.xml><?xml version="1.0" encoding="utf-8"?>
<ds:datastoreItem xmlns:ds="http://schemas.openxmlformats.org/officeDocument/2006/customXml" ds:itemID="{19E3C0FF-8C1E-49BC-B6CA-E486C690C165}">
  <ds:schemaRefs>
    <ds:schemaRef ds:uri="6602341a-5f00-471e-a550-45d8e98dff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23EDEA1-97A1-4487-B380-8965D58B5B2E}">
  <ds:schemaRefs>
    <ds:schemaRef ds:uri="http://schemas.microsoft.com/office/infopath/2007/PartnerControls"/>
    <ds:schemaRef ds:uri="http://schemas.microsoft.com/office/2006/metadata/properties"/>
    <ds:schemaRef ds:uri="http://www.w3.org/XML/1998/namespace"/>
    <ds:schemaRef ds:uri="6602341a-5f00-471e-a550-45d8e98dfff2"/>
    <ds:schemaRef ds:uri="http://schemas.microsoft.com/office/2006/documentManagement/types"/>
    <ds:schemaRef ds:uri="http://purl.org/dc/terms/"/>
    <ds:schemaRef ds:uri="http://schemas.openxmlformats.org/package/2006/metadata/core-properti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3348</Words>
  <Application>Microsoft Office PowerPoint</Application>
  <PresentationFormat>Grand écran</PresentationFormat>
  <Paragraphs>296</Paragraphs>
  <Slides>59</Slides>
  <Notes>16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59</vt:i4>
      </vt:variant>
    </vt:vector>
  </HeadingPairs>
  <TitlesOfParts>
    <vt:vector size="64" baseType="lpstr">
      <vt:lpstr>Arial</vt:lpstr>
      <vt:lpstr>Calibri</vt:lpstr>
      <vt:lpstr>Neue Haas Grotesk Text Pro</vt:lpstr>
      <vt:lpstr>Söhne</vt:lpstr>
      <vt:lpstr>AccentBoxVTI</vt:lpstr>
      <vt:lpstr>CinéAvis</vt:lpstr>
      <vt:lpstr>Lien github : https://github.com/QuentinNav/Webscrapping_films </vt:lpstr>
      <vt:lpstr>Problématique </vt:lpstr>
      <vt:lpstr>Présentation des plateformes</vt:lpstr>
      <vt:lpstr>IMDB </vt:lpstr>
      <vt:lpstr>The Numbers</vt:lpstr>
      <vt:lpstr>Voici le scrapping que nous avions effectué sur The Numbers et que nous avons décidé de ne pas garder </vt:lpstr>
      <vt:lpstr>Détail du scrapping : The Numbers</vt:lpstr>
      <vt:lpstr>Nouveau protocole</vt:lpstr>
      <vt:lpstr>Scrapping des données</vt:lpstr>
      <vt:lpstr>Fonctionnement global</vt:lpstr>
      <vt:lpstr>1. AlloCiné </vt:lpstr>
      <vt:lpstr>1.1 Scrapping titres et id </vt:lpstr>
      <vt:lpstr>1.1 Scrapping titres et id </vt:lpstr>
      <vt:lpstr>1.2 Scrapping de la page Home</vt:lpstr>
      <vt:lpstr>1.2 Scrapping de la page Home</vt:lpstr>
      <vt:lpstr>1.3 Scrapping de la page Casting</vt:lpstr>
      <vt:lpstr>1.3 Scrapping de la page Casting</vt:lpstr>
      <vt:lpstr>1.4 Scrapping de la page Critiques</vt:lpstr>
      <vt:lpstr>1.4 Scrapping de la page Critique</vt:lpstr>
      <vt:lpstr>2. IMDB</vt:lpstr>
      <vt:lpstr>2.1 Recherche du film le plus similaire</vt:lpstr>
      <vt:lpstr>2.1 Recherche du film le plus similaire</vt:lpstr>
      <vt:lpstr>2.1 Recherche du film le plus similaire</vt:lpstr>
      <vt:lpstr>2.1 Recherche du film le plus similaire</vt:lpstr>
      <vt:lpstr>2.2 Scrapping des données </vt:lpstr>
      <vt:lpstr>2.2 Scrapping des données </vt:lpstr>
      <vt:lpstr>3. SensCritique</vt:lpstr>
      <vt:lpstr>3.1 Recherche du film le plus similaire</vt:lpstr>
      <vt:lpstr>3.1 Recherche du film le plus similaire</vt:lpstr>
      <vt:lpstr>3.2 Scrapping des critiques</vt:lpstr>
      <vt:lpstr>Analyse des données</vt:lpstr>
      <vt:lpstr>Plan</vt:lpstr>
      <vt:lpstr>1. Exploration : Distribution</vt:lpstr>
      <vt:lpstr>1. Exploration : Distribution</vt:lpstr>
      <vt:lpstr>1. Exploration : Distribution</vt:lpstr>
      <vt:lpstr>1. Exploration : Distribution</vt:lpstr>
      <vt:lpstr>1. Exploration : Distribution</vt:lpstr>
      <vt:lpstr>1. Exploration : Distribution</vt:lpstr>
      <vt:lpstr>1. Exploration : Notes par facteur</vt:lpstr>
      <vt:lpstr>1. Exploration : Notes par facteur</vt:lpstr>
      <vt:lpstr>1. Exploration : Notes par facteur</vt:lpstr>
      <vt:lpstr>1. Exploration : Matrice des corrélations</vt:lpstr>
      <vt:lpstr>1. Exploration : Acteurs et réalisateurs préférés</vt:lpstr>
      <vt:lpstr>1. Exploration : genres préférés</vt:lpstr>
      <vt:lpstr>1. Exploration : langues préférées</vt:lpstr>
      <vt:lpstr>2. Comparaison des reviews :</vt:lpstr>
      <vt:lpstr>2. Comparaison des reviews : Fréquence des mots</vt:lpstr>
      <vt:lpstr>2. Comparaison des reviews : TF-IDF</vt:lpstr>
      <vt:lpstr>3. Intelligence artificielle</vt:lpstr>
      <vt:lpstr>3. Intelligence artificielle : variables</vt:lpstr>
      <vt:lpstr>3. Intelligence artificielle : modèle</vt:lpstr>
      <vt:lpstr>3. Intelligence artificielle : entraînement</vt:lpstr>
      <vt:lpstr>3. Intelligence artificielle : feature importance </vt:lpstr>
      <vt:lpstr>Application</vt:lpstr>
      <vt:lpstr>Présentation PowerPoint</vt:lpstr>
      <vt:lpstr>Photos de l’application :</vt:lpstr>
      <vt:lpstr>Conclusion</vt:lpstr>
      <vt:lpstr>Merci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Quentin Navarre</dc:creator>
  <cp:lastModifiedBy>NAVARRE Quentin</cp:lastModifiedBy>
  <cp:revision>4</cp:revision>
  <dcterms:created xsi:type="dcterms:W3CDTF">2023-01-11T11:23:27Z</dcterms:created>
  <dcterms:modified xsi:type="dcterms:W3CDTF">2023-01-23T23:00:29Z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0x01010051A47827DDFD934FACB5705FD0D6D27C</vt:lpwstr>
  </property>
</Properties>
</file>